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9" r:id="rId2"/>
    <p:sldId id="260" r:id="rId3"/>
    <p:sldId id="269" r:id="rId4"/>
    <p:sldId id="257" r:id="rId5"/>
    <p:sldId id="256" r:id="rId6"/>
    <p:sldId id="279" r:id="rId7"/>
    <p:sldId id="265" r:id="rId8"/>
    <p:sldId id="267" r:id="rId9"/>
    <p:sldId id="277" r:id="rId10"/>
    <p:sldId id="273" r:id="rId11"/>
    <p:sldId id="275" r:id="rId12"/>
    <p:sldId id="262" r:id="rId13"/>
    <p:sldId id="263" r:id="rId14"/>
    <p:sldId id="270" r:id="rId15"/>
    <p:sldId id="271" r:id="rId16"/>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E6112"/>
    <a:srgbClr val="F07510"/>
    <a:srgbClr val="0BE73F"/>
    <a:srgbClr val="F5FCB6"/>
    <a:srgbClr val="82C6D8"/>
    <a:srgbClr val="53B0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7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latin typeface="Arial" pitchFamily="34" charset="0"/>
              <a:cs typeface="+mn-cs"/>
            </a:endParaRPr>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fld id="{EE8D750E-9A0C-4792-A30C-588D7FCDF262}" type="datetimeFigureOut">
              <a:rPr lang="it-IT"/>
              <a:pPr>
                <a:defRPr/>
              </a:pPr>
              <a:t>23/10/2014</a:t>
            </a:fld>
            <a:endParaRPr lang="it-IT"/>
          </a:p>
        </p:txBody>
      </p:sp>
      <p:sp>
        <p:nvSpPr>
          <p:cNvPr id="6" name="Footer Placeholder 1"/>
          <p:cNvSpPr>
            <a:spLocks noGrp="1"/>
          </p:cNvSpPr>
          <p:nvPr>
            <p:ph type="ftr" sz="quarter" idx="11"/>
          </p:nvPr>
        </p:nvSpPr>
        <p:spPr/>
        <p:txBody>
          <a:bodyPr/>
          <a:lstStyle>
            <a:lvl1pPr>
              <a:defRPr/>
            </a:lvl1pPr>
          </a:lstStyle>
          <a:p>
            <a:pPr>
              <a:defRPr/>
            </a:pPr>
            <a:endParaRPr lang="it-IT"/>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2A675A2F-917D-43AF-85F1-7A1D46AAE917}"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DD057607-F773-4B56-948C-588A7EED2CE4}" type="datetimeFigureOut">
              <a:rPr lang="it-IT"/>
              <a:pPr>
                <a:defRPr/>
              </a:pPr>
              <a:t>23/10/2014</a:t>
            </a:fld>
            <a:endParaRPr lang="it-IT"/>
          </a:p>
        </p:txBody>
      </p:sp>
      <p:sp>
        <p:nvSpPr>
          <p:cNvPr id="5" name="Footer Placeholder 27"/>
          <p:cNvSpPr>
            <a:spLocks noGrp="1"/>
          </p:cNvSpPr>
          <p:nvPr>
            <p:ph type="ftr" sz="quarter" idx="11"/>
          </p:nvPr>
        </p:nvSpPr>
        <p:spPr/>
        <p:txBody>
          <a:bodyPr/>
          <a:lstStyle>
            <a:lvl1pPr>
              <a:defRPr/>
            </a:lvl1pPr>
          </a:lstStyle>
          <a:p>
            <a:pPr>
              <a:defRPr/>
            </a:pPr>
            <a:endParaRPr lang="it-IT"/>
          </a:p>
        </p:txBody>
      </p:sp>
      <p:sp>
        <p:nvSpPr>
          <p:cNvPr id="6" name="Slide Number Placeholder 4"/>
          <p:cNvSpPr>
            <a:spLocks noGrp="1"/>
          </p:cNvSpPr>
          <p:nvPr>
            <p:ph type="sldNum" sz="quarter" idx="12"/>
          </p:nvPr>
        </p:nvSpPr>
        <p:spPr/>
        <p:txBody>
          <a:bodyPr/>
          <a:lstStyle>
            <a:lvl1pPr>
              <a:defRPr/>
            </a:lvl1pPr>
          </a:lstStyle>
          <a:p>
            <a:pPr>
              <a:defRPr/>
            </a:pPr>
            <a:fld id="{699316B8-935C-4FAC-A3B2-F385F60178F6}"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366EB1-7675-44E9-BFCD-F1EF693000A8}" type="datetimeFigureOut">
              <a:rPr lang="it-IT"/>
              <a:pPr>
                <a:defRPr/>
              </a:pPr>
              <a:t>23/10/2014</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6A711383-1941-4D1E-93F9-060643AFE556}"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2ECCCDFE-37C6-490A-8046-525EFDC89691}" type="datetimeFigureOut">
              <a:rPr lang="it-IT"/>
              <a:pPr>
                <a:defRPr/>
              </a:pPr>
              <a:t>23/10/2014</a:t>
            </a:fld>
            <a:endParaRPr lang="it-IT"/>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it-IT"/>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23A86C2E-7FC3-45D2-86E2-AFFD3525EB85}"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latin typeface="Arial" pitchFamily="34" charset="0"/>
              <a:cs typeface="+mn-cs"/>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fld id="{FC059DA3-3CC6-48EC-88F1-044D542C897C}" type="datetimeFigureOut">
              <a:rPr lang="it-IT"/>
              <a:pPr>
                <a:defRPr/>
              </a:pPr>
              <a:t>23/10/2014</a:t>
            </a:fld>
            <a:endParaRPr lang="it-IT"/>
          </a:p>
        </p:txBody>
      </p:sp>
      <p:sp>
        <p:nvSpPr>
          <p:cNvPr id="7" name="Footer Placeholder 10"/>
          <p:cNvSpPr>
            <a:spLocks noGrp="1"/>
          </p:cNvSpPr>
          <p:nvPr>
            <p:ph type="ftr" sz="quarter" idx="11"/>
          </p:nvPr>
        </p:nvSpPr>
        <p:spPr/>
        <p:txBody>
          <a:bodyPr/>
          <a:lstStyle>
            <a:lvl1pPr>
              <a:defRPr/>
            </a:lvl1pPr>
          </a:lstStyle>
          <a:p>
            <a:pPr>
              <a:defRPr/>
            </a:pPr>
            <a:endParaRPr lang="it-IT"/>
          </a:p>
        </p:txBody>
      </p:sp>
      <p:sp>
        <p:nvSpPr>
          <p:cNvPr id="9" name="Slide Number Placeholder 15"/>
          <p:cNvSpPr>
            <a:spLocks noGrp="1"/>
          </p:cNvSpPr>
          <p:nvPr>
            <p:ph type="sldNum" sz="quarter" idx="12"/>
          </p:nvPr>
        </p:nvSpPr>
        <p:spPr/>
        <p:txBody>
          <a:bodyPr/>
          <a:lstStyle>
            <a:lvl1pPr>
              <a:defRPr/>
            </a:lvl1pPr>
          </a:lstStyle>
          <a:p>
            <a:pPr>
              <a:defRPr/>
            </a:pPr>
            <a:fld id="{652BC304-C9E6-409F-990F-5B8F47AC479B}" type="slidenum">
              <a:rPr lang="it-IT"/>
              <a:pPr>
                <a:defRPr/>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5BB99B95-C29C-4C93-94B7-861FA3D0EC62}" type="datetimeFigureOut">
              <a:rPr lang="it-IT"/>
              <a:pPr>
                <a:defRPr/>
              </a:pPr>
              <a:t>23/10/2014</a:t>
            </a:fld>
            <a:endParaRPr lang="it-IT"/>
          </a:p>
        </p:txBody>
      </p:sp>
      <p:sp>
        <p:nvSpPr>
          <p:cNvPr id="6" name="Footer Placeholder 27"/>
          <p:cNvSpPr>
            <a:spLocks noGrp="1"/>
          </p:cNvSpPr>
          <p:nvPr>
            <p:ph type="ftr" sz="quarter" idx="11"/>
          </p:nvPr>
        </p:nvSpPr>
        <p:spPr/>
        <p:txBody>
          <a:bodyPr/>
          <a:lstStyle>
            <a:lvl1pPr>
              <a:defRPr/>
            </a:lvl1pPr>
          </a:lstStyle>
          <a:p>
            <a:pPr>
              <a:defRPr/>
            </a:pPr>
            <a:endParaRPr lang="it-IT"/>
          </a:p>
        </p:txBody>
      </p:sp>
      <p:sp>
        <p:nvSpPr>
          <p:cNvPr id="7" name="Slide Number Placeholder 4"/>
          <p:cNvSpPr>
            <a:spLocks noGrp="1"/>
          </p:cNvSpPr>
          <p:nvPr>
            <p:ph type="sldNum" sz="quarter" idx="12"/>
          </p:nvPr>
        </p:nvSpPr>
        <p:spPr/>
        <p:txBody>
          <a:bodyPr/>
          <a:lstStyle>
            <a:lvl1pPr>
              <a:defRPr/>
            </a:lvl1pPr>
          </a:lstStyle>
          <a:p>
            <a:pPr>
              <a:defRPr/>
            </a:pPr>
            <a:fld id="{5DD3A348-B059-4E5A-A257-0DB9B4E1E963}"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latin typeface="Arial" pitchFamily="34" charset="0"/>
              <a:cs typeface="+mn-cs"/>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fld id="{1BB126AD-823A-4161-918B-2858C6742543}" type="datetimeFigureOut">
              <a:rPr lang="it-IT"/>
              <a:pPr>
                <a:defRPr/>
              </a:pPr>
              <a:t>23/10/2014</a:t>
            </a:fld>
            <a:endParaRPr lang="it-IT"/>
          </a:p>
        </p:txBody>
      </p:sp>
      <p:sp>
        <p:nvSpPr>
          <p:cNvPr id="9" name="Footer Placeholder 5"/>
          <p:cNvSpPr>
            <a:spLocks noGrp="1"/>
          </p:cNvSpPr>
          <p:nvPr>
            <p:ph type="ftr" sz="quarter" idx="11"/>
          </p:nvPr>
        </p:nvSpPr>
        <p:spPr/>
        <p:txBody>
          <a:bodyPr/>
          <a:lstStyle>
            <a:lvl1pPr>
              <a:defRPr/>
            </a:lvl1pPr>
          </a:lstStyle>
          <a:p>
            <a:pPr>
              <a:defRPr/>
            </a:pPr>
            <a:endParaRPr lang="it-IT"/>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CBEC4C15-930B-4124-B0B3-FD8F69B81529}"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fld id="{317A55AE-0789-4EBF-8FD9-BC4D24A4CBA3}" type="datetimeFigureOut">
              <a:rPr lang="it-IT"/>
              <a:pPr>
                <a:defRPr/>
              </a:pPr>
              <a:t>23/10/2014</a:t>
            </a:fld>
            <a:endParaRPr lang="it-IT"/>
          </a:p>
        </p:txBody>
      </p:sp>
      <p:sp>
        <p:nvSpPr>
          <p:cNvPr id="4" name="Footer Placeholder 27"/>
          <p:cNvSpPr>
            <a:spLocks noGrp="1"/>
          </p:cNvSpPr>
          <p:nvPr>
            <p:ph type="ftr" sz="quarter" idx="11"/>
          </p:nvPr>
        </p:nvSpPr>
        <p:spPr/>
        <p:txBody>
          <a:bodyPr/>
          <a:lstStyle>
            <a:lvl1pPr>
              <a:defRPr/>
            </a:lvl1pPr>
          </a:lstStyle>
          <a:p>
            <a:pPr>
              <a:defRPr/>
            </a:pPr>
            <a:endParaRPr lang="it-IT"/>
          </a:p>
        </p:txBody>
      </p:sp>
      <p:sp>
        <p:nvSpPr>
          <p:cNvPr id="5" name="Slide Number Placeholder 4"/>
          <p:cNvSpPr>
            <a:spLocks noGrp="1"/>
          </p:cNvSpPr>
          <p:nvPr>
            <p:ph type="sldNum" sz="quarter" idx="12"/>
          </p:nvPr>
        </p:nvSpPr>
        <p:spPr/>
        <p:txBody>
          <a:bodyPr/>
          <a:lstStyle>
            <a:lvl1pPr>
              <a:defRPr/>
            </a:lvl1pPr>
          </a:lstStyle>
          <a:p>
            <a:pPr>
              <a:defRPr/>
            </a:pPr>
            <a:fld id="{4ABC885C-D8A8-4253-BB4B-1C2ED9F1A6CE}"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0765E818-089E-4D1E-8E04-C770F0B2DA5F}" type="datetimeFigureOut">
              <a:rPr lang="it-IT"/>
              <a:pPr>
                <a:defRPr/>
              </a:pPr>
              <a:t>23/10/2014</a:t>
            </a:fld>
            <a:endParaRPr lang="it-IT"/>
          </a:p>
        </p:txBody>
      </p:sp>
      <p:sp>
        <p:nvSpPr>
          <p:cNvPr id="3" name="Footer Placeholder 23"/>
          <p:cNvSpPr>
            <a:spLocks noGrp="1"/>
          </p:cNvSpPr>
          <p:nvPr>
            <p:ph type="ftr" sz="quarter" idx="11"/>
          </p:nvPr>
        </p:nvSpPr>
        <p:spPr/>
        <p:txBody>
          <a:bodyPr/>
          <a:lstStyle>
            <a:lvl1pPr>
              <a:defRPr/>
            </a:lvl1pPr>
          </a:lstStyle>
          <a:p>
            <a:pPr>
              <a:defRPr/>
            </a:pPr>
            <a:endParaRPr lang="it-IT"/>
          </a:p>
        </p:txBody>
      </p:sp>
      <p:sp>
        <p:nvSpPr>
          <p:cNvPr id="4" name="Slide Number Placeholder 6"/>
          <p:cNvSpPr>
            <a:spLocks noGrp="1"/>
          </p:cNvSpPr>
          <p:nvPr>
            <p:ph type="sldNum" sz="quarter" idx="12"/>
          </p:nvPr>
        </p:nvSpPr>
        <p:spPr/>
        <p:txBody>
          <a:bodyPr/>
          <a:lstStyle>
            <a:lvl1pPr>
              <a:defRPr/>
            </a:lvl1pPr>
          </a:lstStyle>
          <a:p>
            <a:pPr>
              <a:defRPr/>
            </a:pPr>
            <a:fld id="{F1360E70-6099-470A-A0F5-843760A79520}"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latin typeface="Arial" pitchFamily="34" charset="0"/>
              <a:cs typeface="+mn-cs"/>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fld id="{90EE2732-1E04-495A-9E52-17A7193DE4B2}" type="datetimeFigureOut">
              <a:rPr lang="it-IT"/>
              <a:pPr>
                <a:defRPr/>
              </a:pPr>
              <a:t>23/10/2014</a:t>
            </a:fld>
            <a:endParaRPr lang="it-IT"/>
          </a:p>
        </p:txBody>
      </p:sp>
      <p:sp>
        <p:nvSpPr>
          <p:cNvPr id="7" name="Footer Placeholder 28"/>
          <p:cNvSpPr>
            <a:spLocks noGrp="1"/>
          </p:cNvSpPr>
          <p:nvPr>
            <p:ph type="ftr" sz="quarter" idx="11"/>
          </p:nvPr>
        </p:nvSpPr>
        <p:spPr/>
        <p:txBody>
          <a:bodyPr/>
          <a:lstStyle>
            <a:lvl1pPr>
              <a:defRPr/>
            </a:lvl1pPr>
          </a:lstStyle>
          <a:p>
            <a:pPr>
              <a:defRPr/>
            </a:pPr>
            <a:endParaRPr lang="it-IT"/>
          </a:p>
        </p:txBody>
      </p:sp>
      <p:sp>
        <p:nvSpPr>
          <p:cNvPr id="8" name="Slide Number Placeholder 6"/>
          <p:cNvSpPr>
            <a:spLocks noGrp="1"/>
          </p:cNvSpPr>
          <p:nvPr>
            <p:ph type="sldNum" sz="quarter" idx="12"/>
          </p:nvPr>
        </p:nvSpPr>
        <p:spPr/>
        <p:txBody>
          <a:bodyPr/>
          <a:lstStyle>
            <a:lvl1pPr>
              <a:defRPr/>
            </a:lvl1pPr>
          </a:lstStyle>
          <a:p>
            <a:pPr>
              <a:defRPr/>
            </a:pPr>
            <a:fld id="{85691925-DC77-49C2-94FA-54399EBF16A8}"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3464D3BB-B53E-475A-8840-018CF8B3554F}" type="datetimeFigureOut">
              <a:rPr lang="it-IT"/>
              <a:pPr>
                <a:defRPr/>
              </a:pPr>
              <a:t>23/10/2014</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30"/>
          <p:cNvSpPr>
            <a:spLocks noGrp="1"/>
          </p:cNvSpPr>
          <p:nvPr>
            <p:ph type="sldNum" sz="quarter" idx="12"/>
          </p:nvPr>
        </p:nvSpPr>
        <p:spPr/>
        <p:txBody>
          <a:bodyPr/>
          <a:lstStyle>
            <a:lvl1pPr>
              <a:defRPr/>
            </a:lvl1pPr>
          </a:lstStyle>
          <a:p>
            <a:pPr>
              <a:defRPr/>
            </a:pPr>
            <a:fld id="{1204A85E-EC9F-40DA-AB0D-BF1F4D38ABD9}"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latin typeface="Arial" pitchFamily="34" charset="0"/>
              <a:cs typeface="+mn-cs"/>
            </a:endParaRPr>
          </a:p>
        </p:txBody>
      </p:sp>
      <p:sp>
        <p:nvSpPr>
          <p:cNvPr id="1029"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latin typeface="Arial" pitchFamily="34" charset="0"/>
                <a:cs typeface="+mn-cs"/>
              </a:defRPr>
            </a:lvl1pPr>
          </a:lstStyle>
          <a:p>
            <a:pPr>
              <a:defRPr/>
            </a:pPr>
            <a:fld id="{A9C25836-11BB-4CB8-B4C5-A089D15B0AD0}" type="datetimeFigureOut">
              <a:rPr lang="it-IT"/>
              <a:pPr>
                <a:defRPr/>
              </a:pPr>
              <a:t>23/10/2014</a:t>
            </a:fld>
            <a:endParaRPr lang="it-IT"/>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latin typeface="Arial" pitchFamily="34" charset="0"/>
                <a:cs typeface="+mn-cs"/>
              </a:defRPr>
            </a:lvl1pPr>
          </a:lstStyle>
          <a:p>
            <a:pPr>
              <a:defRPr/>
            </a:pPr>
            <a:endParaRPr lang="it-IT"/>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latin typeface="Arial" pitchFamily="34" charset="0"/>
                <a:cs typeface="+mn-cs"/>
              </a:defRPr>
            </a:lvl1pPr>
          </a:lstStyle>
          <a:p>
            <a:pPr>
              <a:defRPr/>
            </a:pPr>
            <a:fld id="{D5B2FAE8-C27F-42C6-84D8-90C1B627EBB3}" type="slidenum">
              <a:rPr lang="it-IT"/>
              <a:pPr>
                <a:defRPr/>
              </a:pPr>
              <a:t>‹N›</a:t>
            </a:fld>
            <a:endParaRPr lang="it-IT"/>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latin typeface="Arial" pitchFamily="34" charset="0"/>
              <a:cs typeface="+mn-cs"/>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latin typeface="Arial" pitchFamily="34" charset="0"/>
              <a:cs typeface="+mn-cs"/>
            </a:endParaRPr>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1" r:id="rId4"/>
    <p:sldLayoutId id="2147483735" r:id="rId5"/>
    <p:sldLayoutId id="2147483730" r:id="rId6"/>
    <p:sldLayoutId id="2147483736" r:id="rId7"/>
    <p:sldLayoutId id="2147483737" r:id="rId8"/>
    <p:sldLayoutId id="2147483738" r:id="rId9"/>
    <p:sldLayoutId id="2147483729" r:id="rId10"/>
    <p:sldLayoutId id="2147483739"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CasellaDiTesto 10"/>
          <p:cNvSpPr txBox="1">
            <a:spLocks noChangeArrowheads="1"/>
          </p:cNvSpPr>
          <p:nvPr/>
        </p:nvSpPr>
        <p:spPr bwMode="auto">
          <a:xfrm>
            <a:off x="500063" y="3143250"/>
            <a:ext cx="8207375" cy="1200150"/>
          </a:xfrm>
          <a:prstGeom prst="rect">
            <a:avLst/>
          </a:prstGeom>
          <a:noFill/>
          <a:ln w="9525">
            <a:noFill/>
            <a:miter lim="800000"/>
            <a:headEnd/>
            <a:tailEnd/>
          </a:ln>
        </p:spPr>
        <p:txBody>
          <a:bodyPr>
            <a:spAutoFit/>
          </a:bodyPr>
          <a:lstStyle/>
          <a:p>
            <a:pPr algn="just"/>
            <a:r>
              <a:rPr lang="it-IT" sz="2400" i="1" dirty="0"/>
              <a:t>Il giorno 16 ottobre si è tenuto il summit conclusivo, Veneto-Europa</a:t>
            </a:r>
            <a:r>
              <a:rPr lang="it-IT" sz="2400" i="1" dirty="0" smtClean="0"/>
              <a:t>, del </a:t>
            </a:r>
            <a:r>
              <a:rPr lang="it-IT" sz="2400" i="1" dirty="0"/>
              <a:t>progetto “i.e. Smart” che aveva come focus l’imprenditorialità giovanile e femminile.</a:t>
            </a:r>
            <a:endParaRPr lang="it-IT" sz="2400" b="1" i="1" dirty="0"/>
          </a:p>
        </p:txBody>
      </p:sp>
      <p:sp>
        <p:nvSpPr>
          <p:cNvPr id="13314" name="CasellaDiTesto 1"/>
          <p:cNvSpPr txBox="1">
            <a:spLocks noChangeArrowheads="1"/>
          </p:cNvSpPr>
          <p:nvPr/>
        </p:nvSpPr>
        <p:spPr bwMode="auto">
          <a:xfrm>
            <a:off x="1979712" y="5157192"/>
            <a:ext cx="6558310" cy="1569660"/>
          </a:xfrm>
          <a:prstGeom prst="rect">
            <a:avLst/>
          </a:prstGeom>
          <a:noFill/>
          <a:ln w="9525">
            <a:noFill/>
            <a:miter lim="800000"/>
            <a:headEnd/>
            <a:tailEnd/>
          </a:ln>
        </p:spPr>
        <p:txBody>
          <a:bodyPr wrap="square">
            <a:spAutoFit/>
          </a:bodyPr>
          <a:lstStyle/>
          <a:p>
            <a:pPr algn="r"/>
            <a:r>
              <a:rPr lang="it-IT" sz="1600" i="1" dirty="0"/>
              <a:t>CLASSE PARTECIPANTE: </a:t>
            </a:r>
            <a:r>
              <a:rPr lang="it-IT" sz="1600" i="1" dirty="0" smtClean="0"/>
              <a:t>4BC</a:t>
            </a:r>
          </a:p>
          <a:p>
            <a:pPr algn="r"/>
            <a:r>
              <a:rPr lang="it-IT" sz="1600" i="1" dirty="0" smtClean="0"/>
              <a:t>ISTITUTO PROFESSIONALE STATALE «G.B. GARBIN» SCHIO (VI)</a:t>
            </a:r>
            <a:endParaRPr lang="it-IT" sz="1600" i="1" dirty="0"/>
          </a:p>
          <a:p>
            <a:pPr algn="r"/>
            <a:endParaRPr lang="it-IT" sz="1600" i="1" dirty="0"/>
          </a:p>
          <a:p>
            <a:pPr algn="r"/>
            <a:r>
              <a:rPr lang="it-IT" sz="1600" i="1" dirty="0"/>
              <a:t>16 OTTOBRE 2014</a:t>
            </a:r>
          </a:p>
          <a:p>
            <a:pPr algn="r"/>
            <a:endParaRPr lang="it-IT" sz="1600" i="1" dirty="0"/>
          </a:p>
          <a:p>
            <a:pPr algn="r"/>
            <a:r>
              <a:rPr lang="it-IT" sz="1600" i="1" dirty="0"/>
              <a:t>PALAZZO GRANDI STAZIONI, VENEZIA</a:t>
            </a:r>
            <a:r>
              <a:rPr lang="it-IT" sz="1600" dirty="0"/>
              <a:t> </a:t>
            </a:r>
          </a:p>
        </p:txBody>
      </p:sp>
      <p:sp>
        <p:nvSpPr>
          <p:cNvPr id="5" name="Rectangle 4"/>
          <p:cNvSpPr/>
          <p:nvPr/>
        </p:nvSpPr>
        <p:spPr>
          <a:xfrm rot="21274788">
            <a:off x="1418594" y="711296"/>
            <a:ext cx="5739015" cy="1569660"/>
          </a:xfrm>
          <a:prstGeom prst="rect">
            <a:avLst/>
          </a:prstGeom>
          <a:noFill/>
        </p:spPr>
        <p:txBody>
          <a:bodyPr>
            <a:spAutoFit/>
          </a:bodyPr>
          <a:lstStyle/>
          <a:p>
            <a:pPr algn="ctr">
              <a:defRPr/>
            </a:pPr>
            <a:r>
              <a:rPr lang="en-US" sz="9600" b="1" i="1" u="sng" dirty="0">
                <a:ln w="10541" cmpd="sng">
                  <a:solidFill>
                    <a:schemeClr val="accent1">
                      <a:shade val="88000"/>
                      <a:satMod val="110000"/>
                    </a:schemeClr>
                  </a:solidFill>
                  <a:prstDash val="solid"/>
                </a:ln>
                <a:solidFill>
                  <a:schemeClr val="accent1">
                    <a:lumMod val="60000"/>
                    <a:lumOff val="40000"/>
                  </a:schemeClr>
                </a:solidFill>
                <a:latin typeface="Arial" pitchFamily="34" charset="0"/>
                <a:cs typeface="Arial" pitchFamily="34" charset="0"/>
              </a:rPr>
              <a:t>i.e. smart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bwMode="auto">
          <a:xfrm>
            <a:off x="539750" y="1484313"/>
            <a:ext cx="8229600" cy="1223962"/>
          </a:xfrm>
        </p:spPr>
        <p:txBody>
          <a:bodyPr wrap="square" lIns="91440" tIns="45720" rIns="91440" bIns="45720" numCol="1" anchorCtr="0" compatLnSpc="1">
            <a:prstTxWarp prst="textNoShape">
              <a:avLst/>
            </a:prstTxWarp>
            <a:normAutofit fontScale="90000"/>
          </a:bodyPr>
          <a:lstStyle/>
          <a:p>
            <a:pPr eaLnBrk="1" hangingPunct="1">
              <a:defRPr/>
            </a:pPr>
            <a:r>
              <a:rPr lang="it-IT" altLang="it-IT" sz="6600" i="1" cap="none" dirty="0" smtClean="0">
                <a:solidFill>
                  <a:srgbClr val="0000FF"/>
                </a:solidFill>
                <a:effectLst/>
                <a:latin typeface="Brush Script MT" pitchFamily="66" charset="0"/>
              </a:rPr>
              <a:t>   </a:t>
            </a:r>
            <a:r>
              <a:rPr lang="it-IT" altLang="it-IT" sz="6600" i="1" cap="none" dirty="0" smtClean="0">
                <a:solidFill>
                  <a:srgbClr val="0000FF"/>
                </a:solidFill>
                <a:effectLst/>
                <a:latin typeface="Arial" pitchFamily="34" charset="0"/>
                <a:cs typeface="Arial" pitchFamily="34" charset="0"/>
              </a:rPr>
              <a:t>StarTempo</a:t>
            </a:r>
            <a:br>
              <a:rPr lang="it-IT" altLang="it-IT" sz="6600" i="1" cap="none" dirty="0" smtClean="0">
                <a:solidFill>
                  <a:srgbClr val="0000FF"/>
                </a:solidFill>
                <a:effectLst/>
                <a:latin typeface="Arial" pitchFamily="34" charset="0"/>
                <a:cs typeface="Arial" pitchFamily="34" charset="0"/>
              </a:rPr>
            </a:br>
            <a:r>
              <a:rPr lang="it-IT" altLang="it-IT" sz="1600" i="1" cap="none" dirty="0" smtClean="0">
                <a:solidFill>
                  <a:srgbClr val="0000FF"/>
                </a:solidFill>
                <a:effectLst/>
                <a:latin typeface="Brush Script MT" pitchFamily="66" charset="0"/>
              </a:rPr>
              <a:t>                               </a:t>
            </a:r>
            <a:r>
              <a:rPr lang="it-IT" altLang="it-IT" sz="1000" cap="none" dirty="0" smtClean="0">
                <a:solidFill>
                  <a:schemeClr val="tx1"/>
                </a:solidFill>
                <a:effectLst/>
                <a:latin typeface="Arial" pitchFamily="34" charset="0"/>
                <a:cs typeface="Arial" pitchFamily="34" charset="0"/>
              </a:rPr>
              <a:t>OUR TIME. A BETTER SOCIETY.</a:t>
            </a:r>
            <a:endParaRPr lang="it-IT" altLang="it-IT" sz="3200" cap="none" dirty="0" smtClean="0">
              <a:solidFill>
                <a:schemeClr val="tx1"/>
              </a:solidFill>
              <a:effectLst/>
              <a:latin typeface="Arial" pitchFamily="34" charset="0"/>
              <a:cs typeface="Arial" pitchFamily="34" charset="0"/>
            </a:endParaRPr>
          </a:p>
        </p:txBody>
      </p:sp>
      <p:sp>
        <p:nvSpPr>
          <p:cNvPr id="22530" name="Text Box 6"/>
          <p:cNvSpPr txBox="1">
            <a:spLocks noChangeArrowheads="1"/>
          </p:cNvSpPr>
          <p:nvPr/>
        </p:nvSpPr>
        <p:spPr bwMode="auto">
          <a:xfrm>
            <a:off x="468313" y="3789363"/>
            <a:ext cx="8280400" cy="1800225"/>
          </a:xfrm>
          <a:prstGeom prst="rect">
            <a:avLst/>
          </a:prstGeom>
          <a:noFill/>
          <a:ln w="9525">
            <a:noFill/>
            <a:miter lim="800000"/>
            <a:headEnd/>
            <a:tailEnd/>
          </a:ln>
        </p:spPr>
        <p:txBody>
          <a:bodyPr>
            <a:spAutoFit/>
          </a:bodyPr>
          <a:lstStyle/>
          <a:p>
            <a:pPr algn="just">
              <a:spcBef>
                <a:spcPct val="50000"/>
              </a:spcBef>
              <a:buClr>
                <a:schemeClr val="accent1"/>
              </a:buClr>
              <a:buSzPct val="70000"/>
              <a:buFont typeface="Wingdings 2" pitchFamily="18" charset="2"/>
              <a:buNone/>
            </a:pPr>
            <a:r>
              <a:rPr lang="it-IT" altLang="it-IT" sz="2800" i="1" dirty="0" err="1"/>
              <a:t>StarTempo</a:t>
            </a:r>
            <a:r>
              <a:rPr lang="it-IT" altLang="it-IT" sz="2800" i="1" dirty="0"/>
              <a:t> è una piattaforma che favorisce, facilita e regola lo </a:t>
            </a:r>
            <a:r>
              <a:rPr lang="it-IT" altLang="it-IT" sz="2800" b="1" i="1" dirty="0"/>
              <a:t>scambio di competenze fra utenti</a:t>
            </a:r>
            <a:r>
              <a:rPr lang="it-IT" altLang="it-IT" sz="2800" i="1" dirty="0"/>
              <a:t> che mettono a disposizione degli altri il proprio tempo (</a:t>
            </a:r>
            <a:r>
              <a:rPr lang="it-IT" altLang="it-IT" sz="2800" i="1" dirty="0" err="1" smtClean="0"/>
              <a:t>Sharing</a:t>
            </a:r>
            <a:r>
              <a:rPr lang="it-IT" altLang="it-IT" sz="2800" i="1" dirty="0" smtClean="0"/>
              <a:t> </a:t>
            </a:r>
            <a:r>
              <a:rPr lang="it-IT" altLang="it-IT" sz="2800" i="1" dirty="0"/>
              <a:t>economy).</a:t>
            </a:r>
          </a:p>
        </p:txBody>
      </p:sp>
      <p:pic>
        <p:nvPicPr>
          <p:cNvPr id="22531" name="Picture 9" descr="help-startempo-01"/>
          <p:cNvPicPr>
            <a:picLocks noChangeAspect="1" noChangeArrowheads="1"/>
          </p:cNvPicPr>
          <p:nvPr/>
        </p:nvPicPr>
        <p:blipFill>
          <a:blip r:embed="rId2"/>
          <a:srcRect/>
          <a:stretch>
            <a:fillRect/>
          </a:stretch>
        </p:blipFill>
        <p:spPr bwMode="auto">
          <a:xfrm>
            <a:off x="5572125" y="1143000"/>
            <a:ext cx="2381250" cy="2266950"/>
          </a:xfrm>
          <a:prstGeom prst="rect">
            <a:avLst/>
          </a:prstGeom>
          <a:noFill/>
          <a:ln w="9525">
            <a:noFill/>
            <a:miter lim="800000"/>
            <a:headEnd/>
            <a:tailEnd/>
          </a:ln>
        </p:spPr>
      </p:pic>
      <p:sp>
        <p:nvSpPr>
          <p:cNvPr id="22532" name="CasellaDiTesto 1"/>
          <p:cNvSpPr txBox="1">
            <a:spLocks noChangeArrowheads="1"/>
          </p:cNvSpPr>
          <p:nvPr/>
        </p:nvSpPr>
        <p:spPr bwMode="auto">
          <a:xfrm>
            <a:off x="5003800" y="333375"/>
            <a:ext cx="4176713" cy="457200"/>
          </a:xfrm>
          <a:prstGeom prst="rect">
            <a:avLst/>
          </a:prstGeom>
          <a:noFill/>
          <a:ln w="9525">
            <a:noFill/>
            <a:miter lim="800000"/>
            <a:headEnd/>
            <a:tailEnd/>
          </a:ln>
        </p:spPr>
        <p:txBody>
          <a:bodyPr>
            <a:spAutoFit/>
          </a:bodyPr>
          <a:lstStyle/>
          <a:p>
            <a:pPr>
              <a:buClr>
                <a:schemeClr val="accent1"/>
              </a:buClr>
              <a:buSzPct val="70000"/>
              <a:buFont typeface="Wingdings 2" pitchFamily="18" charset="2"/>
              <a:buNone/>
            </a:pPr>
            <a:r>
              <a:rPr lang="it-IT" altLang="it-IT">
                <a:solidFill>
                  <a:schemeClr val="tx2"/>
                </a:solidFill>
                <a:latin typeface="Franklin Gothic Book" pitchFamily="34" charset="0"/>
              </a:rPr>
              <a:t>	</a:t>
            </a:r>
            <a:r>
              <a:rPr lang="it-IT" altLang="it-IT" sz="2400" i="1"/>
              <a:t>www.startempo.com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4"/>
          <p:cNvSpPr txBox="1">
            <a:spLocks noChangeArrowheads="1"/>
          </p:cNvSpPr>
          <p:nvPr/>
        </p:nvSpPr>
        <p:spPr bwMode="auto">
          <a:xfrm>
            <a:off x="179388" y="404813"/>
            <a:ext cx="8713787" cy="366712"/>
          </a:xfrm>
          <a:prstGeom prst="rect">
            <a:avLst/>
          </a:prstGeom>
          <a:noFill/>
          <a:ln w="9525">
            <a:noFill/>
            <a:miter lim="800000"/>
            <a:headEnd/>
            <a:tailEnd/>
          </a:ln>
        </p:spPr>
        <p:txBody>
          <a:bodyPr>
            <a:spAutoFit/>
          </a:bodyPr>
          <a:lstStyle/>
          <a:p>
            <a:pPr>
              <a:spcBef>
                <a:spcPct val="50000"/>
              </a:spcBef>
              <a:buClr>
                <a:schemeClr val="accent1"/>
              </a:buClr>
              <a:buSzPct val="70000"/>
              <a:buFont typeface="Wingdings 2" pitchFamily="18" charset="2"/>
              <a:buNone/>
            </a:pPr>
            <a:endParaRPr lang="it-IT" altLang="it-IT">
              <a:solidFill>
                <a:schemeClr val="tx2"/>
              </a:solidFill>
              <a:latin typeface="Franklin Gothic Book" pitchFamily="34" charset="0"/>
            </a:endParaRPr>
          </a:p>
        </p:txBody>
      </p:sp>
      <p:sp>
        <p:nvSpPr>
          <p:cNvPr id="23554" name="Text Box 5"/>
          <p:cNvSpPr txBox="1">
            <a:spLocks noChangeArrowheads="1"/>
          </p:cNvSpPr>
          <p:nvPr/>
        </p:nvSpPr>
        <p:spPr bwMode="auto">
          <a:xfrm>
            <a:off x="179388" y="549275"/>
            <a:ext cx="8964612" cy="3140075"/>
          </a:xfrm>
          <a:prstGeom prst="rect">
            <a:avLst/>
          </a:prstGeom>
          <a:noFill/>
          <a:ln w="9525">
            <a:noFill/>
            <a:miter lim="800000"/>
            <a:headEnd/>
            <a:tailEnd/>
          </a:ln>
        </p:spPr>
        <p:txBody>
          <a:bodyPr>
            <a:spAutoFit/>
          </a:bodyPr>
          <a:lstStyle/>
          <a:p>
            <a:pPr>
              <a:spcBef>
                <a:spcPct val="50000"/>
              </a:spcBef>
              <a:buClr>
                <a:schemeClr val="accent1"/>
              </a:buClr>
              <a:buSzPct val="70000"/>
              <a:buFont typeface="Wingdings 2" pitchFamily="18" charset="2"/>
              <a:buNone/>
            </a:pPr>
            <a:r>
              <a:rPr lang="it-IT" altLang="it-IT" sz="2400" b="1" dirty="0">
                <a:latin typeface="Franklin Gothic Book" pitchFamily="34" charset="0"/>
              </a:rPr>
              <a:t>    </a:t>
            </a:r>
            <a:r>
              <a:rPr lang="it-IT" altLang="it-IT" sz="2400" b="1" i="1" dirty="0" err="1">
                <a:solidFill>
                  <a:srgbClr val="0000FF"/>
                </a:solidFill>
              </a:rPr>
              <a:t>StarTempo</a:t>
            </a:r>
            <a:r>
              <a:rPr lang="it-IT" altLang="it-IT" sz="2400" b="1" i="1" dirty="0">
                <a:solidFill>
                  <a:srgbClr val="0000FF"/>
                </a:solidFill>
              </a:rPr>
              <a:t> è</a:t>
            </a:r>
            <a:r>
              <a:rPr lang="it-IT" altLang="it-IT" sz="2000" b="1" i="1" dirty="0">
                <a:solidFill>
                  <a:srgbClr val="0000FF"/>
                </a:solidFill>
              </a:rPr>
              <a:t>:</a:t>
            </a:r>
          </a:p>
          <a:p>
            <a:pPr>
              <a:spcBef>
                <a:spcPct val="50000"/>
              </a:spcBef>
              <a:buClr>
                <a:schemeClr val="accent1"/>
              </a:buClr>
              <a:buSzPct val="70000"/>
              <a:buFont typeface="Wingdings 2" pitchFamily="18" charset="2"/>
              <a:buChar char=""/>
            </a:pPr>
            <a:r>
              <a:rPr lang="it-IT" altLang="it-IT" sz="2000" i="1" dirty="0"/>
              <a:t> </a:t>
            </a:r>
            <a:r>
              <a:rPr lang="it-IT" altLang="it-IT" sz="2200" i="1" dirty="0"/>
              <a:t>Un social </a:t>
            </a:r>
            <a:r>
              <a:rPr lang="it-IT" altLang="it-IT" sz="2200" i="1" dirty="0" smtClean="0"/>
              <a:t>a supporto del volontariato.</a:t>
            </a:r>
            <a:endParaRPr lang="it-IT" altLang="it-IT" sz="2200" i="1" dirty="0"/>
          </a:p>
          <a:p>
            <a:pPr>
              <a:spcBef>
                <a:spcPct val="50000"/>
              </a:spcBef>
              <a:buClr>
                <a:schemeClr val="accent1"/>
              </a:buClr>
              <a:buSzPct val="70000"/>
              <a:buFont typeface="Wingdings 2" pitchFamily="18" charset="2"/>
              <a:buChar char=""/>
            </a:pPr>
            <a:r>
              <a:rPr lang="it-IT" altLang="it-IT" sz="2200" i="1" dirty="0"/>
              <a:t> Un mercato di tempo e competenze.</a:t>
            </a:r>
          </a:p>
          <a:p>
            <a:pPr>
              <a:spcBef>
                <a:spcPct val="50000"/>
              </a:spcBef>
              <a:buClr>
                <a:schemeClr val="accent1"/>
              </a:buClr>
              <a:buSzPct val="70000"/>
              <a:buFont typeface="Wingdings 2" pitchFamily="18" charset="2"/>
              <a:buChar char=""/>
            </a:pPr>
            <a:r>
              <a:rPr lang="it-IT" altLang="it-IT" sz="2200" i="1" dirty="0"/>
              <a:t> E’ online ed offline. Nasce dal locale per diventare globale.  </a:t>
            </a:r>
          </a:p>
          <a:p>
            <a:pPr>
              <a:spcBef>
                <a:spcPct val="50000"/>
              </a:spcBef>
              <a:buClr>
                <a:schemeClr val="accent1"/>
              </a:buClr>
              <a:buSzPct val="70000"/>
              <a:buFont typeface="Wingdings 2" pitchFamily="18" charset="2"/>
              <a:buChar char=""/>
            </a:pPr>
            <a:r>
              <a:rPr lang="it-IT" altLang="it-IT" sz="2200" i="1" dirty="0"/>
              <a:t>Ti permette di essere d’aiuto a persone che hanno bisogno delle tue competenze e  del tuo tempo, nonché di essere aiutato da persone qualificate</a:t>
            </a:r>
            <a:r>
              <a:rPr lang="it-IT" altLang="it-IT" sz="2000" i="1" dirty="0"/>
              <a:t>.</a:t>
            </a:r>
          </a:p>
        </p:txBody>
      </p:sp>
      <p:sp>
        <p:nvSpPr>
          <p:cNvPr id="23555" name="CasellaDiTesto 1"/>
          <p:cNvSpPr txBox="1">
            <a:spLocks noChangeArrowheads="1"/>
          </p:cNvSpPr>
          <p:nvPr/>
        </p:nvSpPr>
        <p:spPr bwMode="auto">
          <a:xfrm>
            <a:off x="395288" y="4005263"/>
            <a:ext cx="7921625" cy="1981200"/>
          </a:xfrm>
          <a:prstGeom prst="rect">
            <a:avLst/>
          </a:prstGeom>
          <a:noFill/>
          <a:ln w="9525">
            <a:noFill/>
            <a:miter lim="800000"/>
            <a:headEnd/>
            <a:tailEnd/>
          </a:ln>
        </p:spPr>
        <p:txBody>
          <a:bodyPr>
            <a:spAutoFit/>
          </a:bodyPr>
          <a:lstStyle/>
          <a:p>
            <a:r>
              <a:rPr lang="it-IT" sz="2200" i="1" dirty="0"/>
              <a:t>Il Sig. Alessandro Bodo, laureato in Economia degli scambi  Internazionali, evidenzia queste </a:t>
            </a:r>
            <a:r>
              <a:rPr lang="it-IT" sz="2200" b="1" i="1" dirty="0"/>
              <a:t>tre esigenze</a:t>
            </a:r>
            <a:r>
              <a:rPr lang="it-IT" sz="2200" i="1" dirty="0"/>
              <a:t>:</a:t>
            </a:r>
          </a:p>
          <a:p>
            <a:endParaRPr lang="it-IT" sz="2000" i="1" dirty="0"/>
          </a:p>
          <a:p>
            <a:pPr>
              <a:buFont typeface="Arial" charset="0"/>
              <a:buChar char="•"/>
            </a:pPr>
            <a:r>
              <a:rPr lang="it-IT" sz="2000" b="1" i="1" dirty="0"/>
              <a:t>FORMAZIONE</a:t>
            </a:r>
          </a:p>
          <a:p>
            <a:pPr>
              <a:buFont typeface="Arial" charset="0"/>
              <a:buChar char="•"/>
            </a:pPr>
            <a:r>
              <a:rPr lang="it-IT" sz="2000" b="1" i="1" dirty="0"/>
              <a:t>ESPERIENZA</a:t>
            </a:r>
          </a:p>
          <a:p>
            <a:pPr>
              <a:buFont typeface="Arial" charset="0"/>
              <a:buChar char="•"/>
            </a:pPr>
            <a:r>
              <a:rPr lang="it-IT" sz="2000" b="1" i="1" dirty="0"/>
              <a:t>CONTATTI</a:t>
            </a:r>
            <a:r>
              <a:rPr lang="it-IT" sz="2000" b="1" i="1" dirty="0">
                <a:solidFill>
                  <a:schemeClr val="bg1"/>
                </a:solidFill>
              </a:rPr>
              <a:t>       </a:t>
            </a:r>
            <a:r>
              <a:rPr lang="it-IT" sz="2000" b="1" i="1" dirty="0"/>
              <a:t> </a:t>
            </a:r>
            <a:r>
              <a:rPr lang="it-IT" sz="2000" b="1" i="1" dirty="0">
                <a:solidFill>
                  <a:schemeClr val="bg1"/>
                </a:solidFill>
              </a:rPr>
              <a:t>   </a:t>
            </a:r>
            <a:endParaRPr lang="it-IT" b="1" i="1" dirty="0">
              <a:solidFill>
                <a:schemeClr val="bg1"/>
              </a:solidFill>
            </a:endParaRPr>
          </a:p>
        </p:txBody>
      </p:sp>
      <p:sp>
        <p:nvSpPr>
          <p:cNvPr id="23556" name="CasellaDiTesto 7"/>
          <p:cNvSpPr txBox="1">
            <a:spLocks noChangeArrowheads="1"/>
          </p:cNvSpPr>
          <p:nvPr/>
        </p:nvSpPr>
        <p:spPr bwMode="auto">
          <a:xfrm>
            <a:off x="3708400" y="5510213"/>
            <a:ext cx="4176713" cy="366712"/>
          </a:xfrm>
          <a:prstGeom prst="rect">
            <a:avLst/>
          </a:prstGeom>
          <a:noFill/>
          <a:ln w="9525">
            <a:noFill/>
            <a:miter lim="800000"/>
            <a:headEnd/>
            <a:tailEnd/>
          </a:ln>
        </p:spPr>
        <p:txBody>
          <a:bodyPr>
            <a:spAutoFit/>
          </a:bodyPr>
          <a:lstStyle/>
          <a:p>
            <a:pPr>
              <a:buClr>
                <a:schemeClr val="accent1"/>
              </a:buClr>
              <a:buSzPct val="70000"/>
              <a:buFont typeface="Wingdings 2" pitchFamily="18" charset="2"/>
              <a:buNone/>
            </a:pPr>
            <a:r>
              <a:rPr lang="it-IT" altLang="it-IT" i="1"/>
              <a:t>Startempo ti aiuta a realizzarle</a:t>
            </a:r>
            <a:r>
              <a:rPr lang="it-IT" altLang="it-IT"/>
              <a:t>!</a:t>
            </a:r>
          </a:p>
        </p:txBody>
      </p:sp>
      <p:sp>
        <p:nvSpPr>
          <p:cNvPr id="23557" name="AutoShape 7"/>
          <p:cNvSpPr>
            <a:spLocks noChangeArrowheads="1"/>
          </p:cNvSpPr>
          <p:nvPr/>
        </p:nvSpPr>
        <p:spPr bwMode="auto">
          <a:xfrm>
            <a:off x="2411413" y="5516563"/>
            <a:ext cx="1079500" cy="288925"/>
          </a:xfrm>
          <a:prstGeom prst="rightArrow">
            <a:avLst>
              <a:gd name="adj1" fmla="val 50000"/>
              <a:gd name="adj2" fmla="val 93407"/>
            </a:avLst>
          </a:prstGeom>
          <a:solidFill>
            <a:schemeClr val="accent1"/>
          </a:solidFill>
          <a:ln w="9525">
            <a:solidFill>
              <a:schemeClr val="tx1"/>
            </a:solidFill>
            <a:miter lim="800000"/>
            <a:headEnd/>
            <a:tailEnd/>
          </a:ln>
        </p:spPr>
        <p:txBody>
          <a:bodyPr wrap="none" anchor="ctr"/>
          <a:lstStyle/>
          <a:p>
            <a:pPr algn="ctr"/>
            <a:endParaRPr lang="it-IT"/>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p:cNvSpPr>
          <p:nvPr>
            <p:ph type="title"/>
          </p:nvPr>
        </p:nvSpPr>
        <p:spPr>
          <a:xfrm>
            <a:off x="468313" y="404813"/>
            <a:ext cx="3322637" cy="922337"/>
          </a:xfrm>
        </p:spPr>
        <p:txBody>
          <a:bodyPr/>
          <a:lstStyle/>
          <a:p>
            <a:pPr eaLnBrk="1" fontAlgn="auto" hangingPunct="1">
              <a:spcAft>
                <a:spcPts val="0"/>
              </a:spcAft>
              <a:defRPr/>
            </a:pPr>
            <a:r>
              <a:rPr lang="it-IT" sz="2000" b="1" i="1" dirty="0" smtClean="0"/>
              <a:t/>
            </a:r>
            <a:br>
              <a:rPr lang="it-IT" sz="2000" b="1" i="1" dirty="0" smtClean="0"/>
            </a:br>
            <a:endParaRPr lang="it-IT" sz="2000" b="1" i="1" dirty="0" smtClean="0"/>
          </a:p>
        </p:txBody>
      </p:sp>
      <p:sp>
        <p:nvSpPr>
          <p:cNvPr id="24578" name="TextBox 3"/>
          <p:cNvSpPr txBox="1">
            <a:spLocks noChangeArrowheads="1"/>
          </p:cNvSpPr>
          <p:nvPr/>
        </p:nvSpPr>
        <p:spPr bwMode="auto">
          <a:xfrm>
            <a:off x="785813" y="571500"/>
            <a:ext cx="3286125" cy="369888"/>
          </a:xfrm>
          <a:prstGeom prst="rect">
            <a:avLst/>
          </a:prstGeom>
          <a:noFill/>
          <a:ln w="9525">
            <a:noFill/>
            <a:miter lim="800000"/>
            <a:headEnd/>
            <a:tailEnd/>
          </a:ln>
        </p:spPr>
        <p:txBody>
          <a:bodyPr>
            <a:spAutoFit/>
          </a:bodyPr>
          <a:lstStyle/>
          <a:p>
            <a:pPr algn="ctr"/>
            <a:r>
              <a:rPr lang="it-IT" b="1" i="1" dirty="0"/>
              <a:t>Ore 10:30 </a:t>
            </a:r>
            <a:r>
              <a:rPr lang="it-IT" b="1" i="1" dirty="0" err="1"/>
              <a:t>second</a:t>
            </a:r>
            <a:r>
              <a:rPr lang="it-IT" b="1" i="1" dirty="0"/>
              <a:t> panel</a:t>
            </a:r>
          </a:p>
        </p:txBody>
      </p:sp>
      <p:sp>
        <p:nvSpPr>
          <p:cNvPr id="24579" name="TextBox 4"/>
          <p:cNvSpPr txBox="1">
            <a:spLocks noChangeArrowheads="1"/>
          </p:cNvSpPr>
          <p:nvPr/>
        </p:nvSpPr>
        <p:spPr bwMode="auto">
          <a:xfrm>
            <a:off x="428625" y="1428750"/>
            <a:ext cx="8501063" cy="4432300"/>
          </a:xfrm>
          <a:prstGeom prst="rect">
            <a:avLst/>
          </a:prstGeom>
          <a:noFill/>
          <a:ln w="9525">
            <a:noFill/>
            <a:miter lim="800000"/>
            <a:headEnd/>
            <a:tailEnd/>
          </a:ln>
        </p:spPr>
        <p:txBody>
          <a:bodyPr>
            <a:spAutoFit/>
          </a:bodyPr>
          <a:lstStyle/>
          <a:p>
            <a:r>
              <a:rPr lang="it-IT" b="1" i="1" dirty="0"/>
              <a:t>LA VOCE DEGLI OPERATORI</a:t>
            </a:r>
          </a:p>
          <a:p>
            <a:r>
              <a:rPr lang="it-IT" i="1" dirty="0"/>
              <a:t>Opportunità e servizi per l’avvio di una nuova idea d’impresa.</a:t>
            </a:r>
          </a:p>
          <a:p>
            <a:endParaRPr lang="it-IT" i="1" dirty="0"/>
          </a:p>
          <a:p>
            <a:r>
              <a:rPr lang="it-IT" i="1" dirty="0"/>
              <a:t>Modera: Carlo Rossi</a:t>
            </a:r>
          </a:p>
          <a:p>
            <a:endParaRPr lang="it-IT" i="1" dirty="0"/>
          </a:p>
          <a:p>
            <a:r>
              <a:rPr lang="it-IT" i="1" dirty="0"/>
              <a:t>Partecipano:</a:t>
            </a:r>
          </a:p>
          <a:p>
            <a:endParaRPr lang="it-IT" i="1" dirty="0"/>
          </a:p>
          <a:p>
            <a:r>
              <a:rPr lang="it-IT" i="1" dirty="0"/>
              <a:t>Stefano NEGRELLI, </a:t>
            </a:r>
            <a:r>
              <a:rPr lang="it-IT" sz="1200" i="1" dirty="0"/>
              <a:t>Università di Padova, START CUBE, BAN Veneto – Business Angel Network</a:t>
            </a:r>
          </a:p>
          <a:p>
            <a:r>
              <a:rPr lang="it-IT" i="1" dirty="0"/>
              <a:t>Gabriella PARMESAN</a:t>
            </a:r>
            <a:r>
              <a:rPr lang="it-IT" i="1" dirty="0" smtClean="0"/>
              <a:t>, </a:t>
            </a:r>
            <a:r>
              <a:rPr lang="it-IT" sz="1200" i="1" dirty="0"/>
              <a:t>VEGA Park, </a:t>
            </a:r>
            <a:r>
              <a:rPr lang="it-IT" sz="1200" i="1" dirty="0" err="1"/>
              <a:t>VegainCUBE</a:t>
            </a:r>
            <a:endParaRPr lang="it-IT" sz="1200" i="1" dirty="0"/>
          </a:p>
          <a:p>
            <a:r>
              <a:rPr lang="it-IT" i="1" dirty="0"/>
              <a:t>Stefano MIOTTO, </a:t>
            </a:r>
            <a:r>
              <a:rPr lang="it-IT" sz="1200" i="1" dirty="0"/>
              <a:t>Confindustria Veneto SIAV</a:t>
            </a:r>
          </a:p>
          <a:p>
            <a:r>
              <a:rPr lang="it-IT" i="1" dirty="0"/>
              <a:t>Michele PELLOSO, </a:t>
            </a:r>
            <a:r>
              <a:rPr lang="it-IT" sz="1200" i="1" dirty="0"/>
              <a:t>Regione del Veneto Sezione Industria e Artigianato</a:t>
            </a:r>
          </a:p>
          <a:p>
            <a:r>
              <a:rPr lang="it-IT" i="1" dirty="0"/>
              <a:t>Carlo BAGNOLI, </a:t>
            </a:r>
            <a:r>
              <a:rPr lang="it-IT" sz="1200" i="1" dirty="0"/>
              <a:t>Università Cà </a:t>
            </a:r>
            <a:r>
              <a:rPr lang="it-IT" sz="1200" i="1" dirty="0" err="1"/>
              <a:t>Foscori</a:t>
            </a:r>
            <a:r>
              <a:rPr lang="it-IT" sz="1200" i="1" dirty="0"/>
              <a:t> </a:t>
            </a:r>
          </a:p>
          <a:p>
            <a:endParaRPr lang="it-IT" sz="1200" i="1" dirty="0"/>
          </a:p>
          <a:p>
            <a:endParaRPr lang="it-IT" sz="1200" i="1" dirty="0"/>
          </a:p>
          <a:p>
            <a:endParaRPr lang="it-IT" sz="1200" dirty="0"/>
          </a:p>
          <a:p>
            <a:endParaRPr lang="it-IT" sz="1200" dirty="0"/>
          </a:p>
          <a:p>
            <a:endParaRPr lang="it-I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7"/>
          <p:cNvSpPr>
            <a:spLocks noGrp="1"/>
          </p:cNvSpPr>
          <p:nvPr>
            <p:ph idx="1"/>
          </p:nvPr>
        </p:nvSpPr>
        <p:spPr>
          <a:xfrm>
            <a:off x="323528" y="1268760"/>
            <a:ext cx="8572500" cy="4286250"/>
          </a:xfrm>
        </p:spPr>
        <p:txBody>
          <a:bodyPr>
            <a:normAutofit/>
          </a:bodyPr>
          <a:lstStyle/>
          <a:p>
            <a:pPr eaLnBrk="1" fontAlgn="auto" hangingPunct="1">
              <a:spcAft>
                <a:spcPts val="0"/>
              </a:spcAft>
              <a:buFont typeface="Wingdings 2"/>
              <a:buChar char=""/>
              <a:defRPr/>
            </a:pPr>
            <a:r>
              <a:rPr lang="it-IT" sz="1800" i="1" dirty="0" smtClean="0">
                <a:solidFill>
                  <a:schemeClr val="tx1"/>
                </a:solidFill>
                <a:latin typeface="Arial" pitchFamily="34" charset="0"/>
                <a:cs typeface="Arial" pitchFamily="34" charset="0"/>
              </a:rPr>
              <a:t>Prof. BAGNOLI: sottolinea la grande differenza tra impresa di </a:t>
            </a:r>
            <a:r>
              <a:rPr lang="it-IT" sz="1800" i="1" u="sng" dirty="0" smtClean="0">
                <a:solidFill>
                  <a:schemeClr val="tx1"/>
                </a:solidFill>
                <a:latin typeface="Arial" pitchFamily="34" charset="0"/>
                <a:cs typeface="Arial" pitchFamily="34" charset="0"/>
              </a:rPr>
              <a:t>PROPOSTA</a:t>
            </a:r>
            <a:r>
              <a:rPr lang="it-IT" sz="1800" i="1" dirty="0" smtClean="0">
                <a:solidFill>
                  <a:schemeClr val="tx1"/>
                </a:solidFill>
                <a:latin typeface="Arial" pitchFamily="34" charset="0"/>
                <a:cs typeface="Arial" pitchFamily="34" charset="0"/>
              </a:rPr>
              <a:t> e di </a:t>
            </a:r>
            <a:r>
              <a:rPr lang="it-IT" sz="1800" i="1" u="sng" dirty="0" smtClean="0">
                <a:solidFill>
                  <a:schemeClr val="tx1"/>
                </a:solidFill>
                <a:latin typeface="Arial" pitchFamily="34" charset="0"/>
                <a:cs typeface="Arial" pitchFamily="34" charset="0"/>
              </a:rPr>
              <a:t>RISPOSTA</a:t>
            </a:r>
          </a:p>
          <a:p>
            <a:pPr marL="0" indent="0" eaLnBrk="1" fontAlgn="auto" hangingPunct="1">
              <a:spcAft>
                <a:spcPts val="0"/>
              </a:spcAft>
              <a:buNone/>
              <a:defRPr/>
            </a:pPr>
            <a:endParaRPr lang="it-IT" sz="1800" i="1" u="sng" dirty="0" smtClean="0">
              <a:solidFill>
                <a:schemeClr val="tx1"/>
              </a:solidFill>
              <a:latin typeface="Arial" pitchFamily="34" charset="0"/>
              <a:cs typeface="Arial" pitchFamily="34" charset="0"/>
            </a:endParaRPr>
          </a:p>
          <a:p>
            <a:pPr lvl="1" algn="just" eaLnBrk="1" fontAlgn="auto" hangingPunct="1">
              <a:spcAft>
                <a:spcPts val="0"/>
              </a:spcAft>
              <a:buFont typeface="Wingdings 2"/>
              <a:buChar char=""/>
              <a:defRPr/>
            </a:pPr>
            <a:r>
              <a:rPr lang="it-IT" sz="1800" i="1" dirty="0" smtClean="0">
                <a:solidFill>
                  <a:schemeClr val="tx1"/>
                </a:solidFill>
                <a:latin typeface="Arial" pitchFamily="34" charset="0"/>
                <a:cs typeface="Arial" pitchFamily="34" charset="0"/>
              </a:rPr>
              <a:t>Una Start up deve essere: </a:t>
            </a:r>
            <a:r>
              <a:rPr lang="it-IT" sz="1800" i="1" u="sng" dirty="0" smtClean="0">
                <a:solidFill>
                  <a:schemeClr val="tx1"/>
                </a:solidFill>
                <a:latin typeface="Arial" pitchFamily="34" charset="0"/>
                <a:cs typeface="Arial" pitchFamily="34" charset="0"/>
              </a:rPr>
              <a:t>digitale, contestualizzata, di risposta </a:t>
            </a:r>
            <a:r>
              <a:rPr lang="it-IT" sz="1800" i="1" dirty="0" smtClean="0">
                <a:solidFill>
                  <a:schemeClr val="tx1"/>
                </a:solidFill>
                <a:latin typeface="Arial" pitchFamily="34" charset="0"/>
                <a:cs typeface="Arial" pitchFamily="34" charset="0"/>
              </a:rPr>
              <a:t>(sapere come produrre) e di </a:t>
            </a:r>
            <a:r>
              <a:rPr lang="it-IT" sz="1800" i="1" u="sng" dirty="0" smtClean="0">
                <a:solidFill>
                  <a:schemeClr val="tx1"/>
                </a:solidFill>
                <a:latin typeface="Arial" pitchFamily="34" charset="0"/>
                <a:cs typeface="Arial" pitchFamily="34" charset="0"/>
              </a:rPr>
              <a:t>proposta</a:t>
            </a:r>
            <a:r>
              <a:rPr lang="it-IT" sz="1800" i="1" dirty="0" smtClean="0">
                <a:solidFill>
                  <a:schemeClr val="tx1"/>
                </a:solidFill>
                <a:latin typeface="Arial" pitchFamily="34" charset="0"/>
                <a:cs typeface="Arial" pitchFamily="34" charset="0"/>
              </a:rPr>
              <a:t> (avere idee innovative e diverse dalla concorrenza); </a:t>
            </a:r>
          </a:p>
          <a:p>
            <a:pPr lvl="1" algn="just" eaLnBrk="1" fontAlgn="auto" hangingPunct="1">
              <a:spcAft>
                <a:spcPts val="0"/>
              </a:spcAft>
              <a:buFont typeface="Wingdings 2"/>
              <a:buChar char=""/>
              <a:defRPr/>
            </a:pPr>
            <a:r>
              <a:rPr lang="it-IT" sz="1800" i="1" dirty="0" smtClean="0">
                <a:solidFill>
                  <a:schemeClr val="tx1"/>
                </a:solidFill>
                <a:latin typeface="Arial" pitchFamily="34" charset="0"/>
                <a:cs typeface="Arial" pitchFamily="34" charset="0"/>
              </a:rPr>
              <a:t>Importante è la congiunzione tra idee e concretizzazione di esse.</a:t>
            </a:r>
          </a:p>
          <a:p>
            <a:pPr marL="457200" lvl="1" indent="0" algn="just" eaLnBrk="1" fontAlgn="auto" hangingPunct="1">
              <a:spcAft>
                <a:spcPts val="0"/>
              </a:spcAft>
              <a:buFont typeface="Arial" pitchFamily="34" charset="0"/>
              <a:buNone/>
              <a:defRPr/>
            </a:pPr>
            <a:r>
              <a:rPr lang="it-IT" sz="1800" i="1" dirty="0" smtClean="0">
                <a:solidFill>
                  <a:schemeClr val="tx1"/>
                </a:solidFill>
                <a:latin typeface="Arial" pitchFamily="34" charset="0"/>
                <a:cs typeface="Arial" pitchFamily="34" charset="0"/>
              </a:rPr>
              <a:t>In Veneto sono presenti:</a:t>
            </a:r>
          </a:p>
          <a:p>
            <a:pPr lvl="1" algn="just" eaLnBrk="1" fontAlgn="auto" hangingPunct="1">
              <a:spcAft>
                <a:spcPts val="0"/>
              </a:spcAft>
              <a:buFont typeface="Wingdings 2"/>
              <a:buChar char=""/>
              <a:defRPr/>
            </a:pPr>
            <a:r>
              <a:rPr lang="it-IT" sz="1800" i="1" dirty="0" smtClean="0">
                <a:solidFill>
                  <a:schemeClr val="tx1"/>
                </a:solidFill>
                <a:latin typeface="Arial" pitchFamily="34" charset="0"/>
                <a:cs typeface="Arial" pitchFamily="34" charset="0"/>
              </a:rPr>
              <a:t>450 </a:t>
            </a:r>
            <a:r>
              <a:rPr lang="it-IT" sz="1800" i="1" dirty="0">
                <a:solidFill>
                  <a:schemeClr val="tx1"/>
                </a:solidFill>
                <a:latin typeface="Arial" pitchFamily="34" charset="0"/>
                <a:cs typeface="Arial" pitchFamily="34" charset="0"/>
              </a:rPr>
              <a:t>000 partite IVA, 1 ogni 11</a:t>
            </a:r>
            <a:r>
              <a:rPr lang="it-IT" sz="1800" i="1" dirty="0" smtClean="0">
                <a:solidFill>
                  <a:schemeClr val="tx1"/>
                </a:solidFill>
                <a:latin typeface="Arial" pitchFamily="34" charset="0"/>
                <a:cs typeface="Arial" pitchFamily="34" charset="0"/>
              </a:rPr>
              <a:t>;</a:t>
            </a:r>
          </a:p>
          <a:p>
            <a:pPr lvl="1" algn="just" eaLnBrk="1" fontAlgn="auto" hangingPunct="1">
              <a:spcAft>
                <a:spcPts val="0"/>
              </a:spcAft>
              <a:buFont typeface="Wingdings 2"/>
              <a:buChar char=""/>
              <a:defRPr/>
            </a:pPr>
            <a:r>
              <a:rPr lang="it-IT" sz="1800" i="1" dirty="0">
                <a:solidFill>
                  <a:schemeClr val="tx1"/>
                </a:solidFill>
                <a:latin typeface="Arial" pitchFamily="34" charset="0"/>
                <a:cs typeface="Arial" pitchFamily="34" charset="0"/>
              </a:rPr>
              <a:t> 40 000 sono le imprese vere e proprie, le quali sanno rispondere ma mancano di idee</a:t>
            </a:r>
            <a:r>
              <a:rPr lang="it-IT" sz="1800" i="1" dirty="0" smtClean="0">
                <a:solidFill>
                  <a:schemeClr val="tx1"/>
                </a:solidFill>
                <a:latin typeface="Arial" pitchFamily="34" charset="0"/>
                <a:cs typeface="Arial" pitchFamily="34" charset="0"/>
              </a:rPr>
              <a:t>;</a:t>
            </a:r>
          </a:p>
          <a:p>
            <a:pPr lvl="1" algn="just" eaLnBrk="1" fontAlgn="auto" hangingPunct="1">
              <a:spcAft>
                <a:spcPts val="0"/>
              </a:spcAft>
              <a:buFont typeface="Wingdings 2"/>
              <a:buChar char=""/>
              <a:defRPr/>
            </a:pPr>
            <a:r>
              <a:rPr lang="it-IT" sz="1800" i="1" dirty="0" smtClean="0">
                <a:solidFill>
                  <a:schemeClr val="tx1"/>
                </a:solidFill>
                <a:latin typeface="Arial" pitchFamily="34" charset="0"/>
                <a:cs typeface="Arial" pitchFamily="34" charset="0"/>
              </a:rPr>
              <a:t>400 sono le imprese con struttura stabile ed efficace.</a:t>
            </a:r>
          </a:p>
          <a:p>
            <a:pPr eaLnBrk="1" fontAlgn="auto" hangingPunct="1">
              <a:spcAft>
                <a:spcPts val="0"/>
              </a:spcAft>
              <a:buFont typeface="Wingdings 2"/>
              <a:buChar char=""/>
              <a:defRPr/>
            </a:pPr>
            <a:endParaRPr lang="it-IT" sz="2200" dirty="0" smtClean="0"/>
          </a:p>
          <a:p>
            <a:pPr eaLnBrk="1" fontAlgn="auto" hangingPunct="1">
              <a:spcAft>
                <a:spcPts val="0"/>
              </a:spcAft>
              <a:buFont typeface="Wingdings 2"/>
              <a:buChar char=""/>
              <a:defRPr/>
            </a:pPr>
            <a:endParaRPr lang="it-IT" sz="1800" dirty="0"/>
          </a:p>
          <a:p>
            <a:pPr marL="457200" lvl="1" indent="0" eaLnBrk="1" fontAlgn="auto" hangingPunct="1">
              <a:spcAft>
                <a:spcPts val="0"/>
              </a:spcAft>
              <a:buFont typeface="Arial" pitchFamily="34" charset="0"/>
              <a:buNone/>
              <a:defRPr/>
            </a:pPr>
            <a:endParaRPr lang="it-IT" sz="18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4"/>
          <p:cNvSpPr txBox="1">
            <a:spLocks noChangeArrowheads="1"/>
          </p:cNvSpPr>
          <p:nvPr/>
        </p:nvSpPr>
        <p:spPr bwMode="auto">
          <a:xfrm>
            <a:off x="1000125" y="1285875"/>
            <a:ext cx="7143750" cy="5078313"/>
          </a:xfrm>
          <a:prstGeom prst="rect">
            <a:avLst/>
          </a:prstGeom>
          <a:noFill/>
          <a:ln w="9525">
            <a:noFill/>
            <a:miter lim="800000"/>
            <a:headEnd/>
            <a:tailEnd/>
          </a:ln>
        </p:spPr>
        <p:txBody>
          <a:bodyPr>
            <a:spAutoFit/>
          </a:bodyPr>
          <a:lstStyle/>
          <a:p>
            <a:pPr algn="just"/>
            <a:r>
              <a:rPr lang="it-IT" b="1" i="1" u="sng" dirty="0">
                <a:solidFill>
                  <a:srgbClr val="EE6112"/>
                </a:solidFill>
              </a:rPr>
              <a:t>CURIOSITY:</a:t>
            </a:r>
          </a:p>
          <a:p>
            <a:pPr algn="just"/>
            <a:endParaRPr lang="it-IT" i="1" u="sng" dirty="0"/>
          </a:p>
          <a:p>
            <a:pPr algn="just">
              <a:buFontTx/>
              <a:buChar char="-"/>
            </a:pPr>
            <a:r>
              <a:rPr lang="it-IT" i="1" dirty="0"/>
              <a:t>PIL Grecia ammonta a 170 </a:t>
            </a:r>
            <a:r>
              <a:rPr lang="it-IT" i="1" dirty="0" err="1" smtClean="0"/>
              <a:t>mld</a:t>
            </a:r>
            <a:r>
              <a:rPr lang="it-IT" i="1" dirty="0" smtClean="0"/>
              <a:t> euro  </a:t>
            </a:r>
            <a:endParaRPr lang="it-IT" i="1" dirty="0"/>
          </a:p>
          <a:p>
            <a:pPr algn="just">
              <a:buFontTx/>
              <a:buChar char="-"/>
            </a:pPr>
            <a:r>
              <a:rPr lang="it-IT" i="1" dirty="0" smtClean="0"/>
              <a:t>PIL </a:t>
            </a:r>
            <a:r>
              <a:rPr lang="it-IT" i="1" dirty="0"/>
              <a:t>Veneto  ammonta a </a:t>
            </a:r>
            <a:r>
              <a:rPr lang="it-IT" i="1" dirty="0" smtClean="0"/>
              <a:t>133 </a:t>
            </a:r>
            <a:r>
              <a:rPr lang="it-IT" i="1" dirty="0" err="1" smtClean="0"/>
              <a:t>mld</a:t>
            </a:r>
            <a:r>
              <a:rPr lang="it-IT" i="1" dirty="0" smtClean="0"/>
              <a:t> </a:t>
            </a:r>
            <a:r>
              <a:rPr lang="it-IT" i="1" dirty="0"/>
              <a:t>euro</a:t>
            </a:r>
          </a:p>
          <a:p>
            <a:pPr algn="just"/>
            <a:r>
              <a:rPr lang="it-IT" i="1" dirty="0" smtClean="0"/>
              <a:t>-Si </a:t>
            </a:r>
            <a:r>
              <a:rPr lang="it-IT" i="1" dirty="0"/>
              <a:t>osserva che il PIL del Veneto è quasi uguale a quello </a:t>
            </a:r>
            <a:r>
              <a:rPr lang="it-IT" i="1" dirty="0" smtClean="0"/>
              <a:t>della Grecia</a:t>
            </a:r>
            <a:r>
              <a:rPr lang="it-IT" i="1" dirty="0"/>
              <a:t>; l’economia della regione Veneto è una delle più </a:t>
            </a:r>
            <a:r>
              <a:rPr lang="it-IT" i="1" dirty="0" smtClean="0"/>
              <a:t>importanti in Italia, </a:t>
            </a:r>
            <a:r>
              <a:rPr lang="it-IT" i="1" dirty="0"/>
              <a:t>infatti </a:t>
            </a:r>
            <a:r>
              <a:rPr lang="it-IT" i="1" dirty="0" smtClean="0"/>
              <a:t>facendo un confronto </a:t>
            </a:r>
            <a:r>
              <a:rPr lang="it-IT" i="1" dirty="0"/>
              <a:t>con </a:t>
            </a:r>
            <a:r>
              <a:rPr lang="it-IT" i="1" dirty="0" smtClean="0"/>
              <a:t>il PIL </a:t>
            </a:r>
            <a:r>
              <a:rPr lang="it-IT" i="1" dirty="0"/>
              <a:t>di Cipro (17 </a:t>
            </a:r>
            <a:r>
              <a:rPr lang="it-IT" i="1" dirty="0" err="1" smtClean="0"/>
              <a:t>mld</a:t>
            </a:r>
            <a:r>
              <a:rPr lang="it-IT" i="1" dirty="0" smtClean="0"/>
              <a:t> </a:t>
            </a:r>
            <a:r>
              <a:rPr lang="it-IT" i="1" dirty="0"/>
              <a:t>di euro), </a:t>
            </a:r>
            <a:r>
              <a:rPr lang="it-IT" i="1" dirty="0" smtClean="0"/>
              <a:t>emerge come quest’ultimo sia pari a 1/10 </a:t>
            </a:r>
            <a:r>
              <a:rPr lang="it-IT" i="1" dirty="0"/>
              <a:t>di quello del </a:t>
            </a:r>
            <a:r>
              <a:rPr lang="it-IT" i="1" dirty="0" smtClean="0"/>
              <a:t>Veneto!</a:t>
            </a:r>
            <a:endParaRPr lang="it-IT" i="1" dirty="0"/>
          </a:p>
          <a:p>
            <a:pPr algn="just"/>
            <a:endParaRPr lang="it-IT" i="1" u="sng" dirty="0"/>
          </a:p>
          <a:p>
            <a:pPr algn="just"/>
            <a:r>
              <a:rPr lang="it-IT" b="1" i="1" u="sng" dirty="0">
                <a:solidFill>
                  <a:srgbClr val="EE6112"/>
                </a:solidFill>
              </a:rPr>
              <a:t>YOUNG GARANTY </a:t>
            </a:r>
            <a:r>
              <a:rPr lang="it-IT" b="1" i="1" dirty="0">
                <a:solidFill>
                  <a:srgbClr val="EE6112"/>
                </a:solidFill>
              </a:rPr>
              <a:t>: </a:t>
            </a:r>
          </a:p>
          <a:p>
            <a:pPr algn="just"/>
            <a:endParaRPr lang="it-IT" i="1" dirty="0"/>
          </a:p>
          <a:p>
            <a:pPr algn="just"/>
            <a:r>
              <a:rPr lang="it-IT" i="1" dirty="0"/>
              <a:t>Un'iniziativa della Regione del Veneto destinata ai giovani tra i 15 e i 29 anni, non impegnati in un'attività lavorativa né inseriti in un regolare corso di studi (secondari, superiori o universitari) o di formazione.  </a:t>
            </a:r>
          </a:p>
          <a:p>
            <a:pPr algn="just"/>
            <a:r>
              <a:rPr lang="it-IT" i="1" dirty="0"/>
              <a:t>È un progetto con cui la Regione garantisce ai giovani un'offerta valida di lavoro o formazione entro 4 mesi dall'inizio della disoccupazione (o dalla fine del percorso di studi).</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7290" y="214290"/>
            <a:ext cx="5852821" cy="923330"/>
          </a:xfrm>
          <a:prstGeom prst="rect">
            <a:avLst/>
          </a:prstGeom>
          <a:noFill/>
        </p:spPr>
        <p:txBody>
          <a:bodyPr wrap="none">
            <a:spAutoFit/>
          </a:bodyPr>
          <a:lstStyle/>
          <a:p>
            <a:pPr algn="ctr">
              <a:defRPr/>
            </a:pPr>
            <a:r>
              <a:rPr lang="en-US" sz="5400" b="1" i="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mn-cs"/>
              </a:rPr>
              <a:t>LA CLASSE 4 BC</a:t>
            </a:r>
          </a:p>
        </p:txBody>
      </p:sp>
      <p:pic>
        <p:nvPicPr>
          <p:cNvPr id="27650" name="Picture 2" descr="https://scontent-a-mxp.xx.fbcdn.net/hphotos-xfa1/v/t1.0-9/10628109_821756534551978_2322461196595518183_n.jpg?oh=5f38e7b70839d12ab7725ce9b7360d53&amp;oe=54AD0DCF"/>
          <p:cNvPicPr>
            <a:picLocks noChangeAspect="1" noChangeArrowheads="1"/>
          </p:cNvPicPr>
          <p:nvPr/>
        </p:nvPicPr>
        <p:blipFill>
          <a:blip r:embed="rId2"/>
          <a:srcRect/>
          <a:stretch>
            <a:fillRect/>
          </a:stretch>
        </p:blipFill>
        <p:spPr bwMode="auto">
          <a:xfrm>
            <a:off x="1214438" y="1428750"/>
            <a:ext cx="6624637" cy="485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357158" y="357166"/>
            <a:ext cx="8229600" cy="1143000"/>
          </a:xfrm>
        </p:spPr>
        <p:txBody>
          <a:bodyPr rtlCol="0">
            <a:normAutofit fontScale="90000"/>
          </a:bodyPr>
          <a:lstStyle/>
          <a:p>
            <a:pPr eaLnBrk="1" fontAlgn="auto" hangingPunct="1">
              <a:spcAft>
                <a:spcPts val="0"/>
              </a:spcAft>
              <a:defRPr/>
            </a:pPr>
            <a:r>
              <a:rPr lang="it-IT" dirty="0" smtClean="0">
                <a:latin typeface="Segoe Print" panose="02000600000000000000" pitchFamily="2" charset="0"/>
              </a:rPr>
              <a:t/>
            </a:r>
            <a:br>
              <a:rPr lang="it-IT" dirty="0" smtClean="0">
                <a:latin typeface="Segoe Print" panose="02000600000000000000" pitchFamily="2" charset="0"/>
              </a:rPr>
            </a:br>
            <a:r>
              <a:rPr lang="it-IT" sz="4000" b="1" u="sng" dirty="0" smtClean="0">
                <a:solidFill>
                  <a:schemeClr val="accent1">
                    <a:lumMod val="60000"/>
                    <a:lumOff val="40000"/>
                  </a:schemeClr>
                </a:solidFill>
                <a:latin typeface="Segoe Print" panose="02000600000000000000" pitchFamily="2" charset="0"/>
              </a:rPr>
              <a:t>Cronologia di bordo:</a:t>
            </a:r>
            <a:r>
              <a:rPr lang="it-IT" sz="4900" b="1" dirty="0" smtClean="0">
                <a:solidFill>
                  <a:schemeClr val="accent1">
                    <a:lumMod val="60000"/>
                    <a:lumOff val="40000"/>
                  </a:schemeClr>
                </a:solidFill>
                <a:latin typeface="Segoe Print" panose="02000600000000000000" pitchFamily="2" charset="0"/>
              </a:rPr>
              <a:t/>
            </a:r>
            <a:br>
              <a:rPr lang="it-IT" sz="4900" b="1" dirty="0" smtClean="0">
                <a:solidFill>
                  <a:schemeClr val="accent1">
                    <a:lumMod val="60000"/>
                    <a:lumOff val="40000"/>
                  </a:schemeClr>
                </a:solidFill>
                <a:latin typeface="Segoe Print" panose="02000600000000000000" pitchFamily="2" charset="0"/>
              </a:rPr>
            </a:br>
            <a:endParaRPr lang="it-IT" sz="4900" b="1" dirty="0">
              <a:solidFill>
                <a:schemeClr val="accent1">
                  <a:lumMod val="60000"/>
                  <a:lumOff val="40000"/>
                </a:schemeClr>
              </a:solidFill>
              <a:latin typeface="Segoe Print" panose="02000600000000000000" pitchFamily="2" charset="0"/>
            </a:endParaRPr>
          </a:p>
        </p:txBody>
      </p:sp>
      <p:sp>
        <p:nvSpPr>
          <p:cNvPr id="14338" name="Segnaposto contenuto 8"/>
          <p:cNvSpPr>
            <a:spLocks noGrp="1"/>
          </p:cNvSpPr>
          <p:nvPr>
            <p:ph idx="1"/>
          </p:nvPr>
        </p:nvSpPr>
        <p:spPr>
          <a:xfrm>
            <a:off x="214313" y="1643063"/>
            <a:ext cx="8229600" cy="4525962"/>
          </a:xfrm>
        </p:spPr>
        <p:txBody>
          <a:bodyPr/>
          <a:lstStyle/>
          <a:p>
            <a:pPr eaLnBrk="1" hangingPunct="1">
              <a:buClr>
                <a:schemeClr val="tx2"/>
              </a:buClr>
            </a:pPr>
            <a:r>
              <a:rPr lang="it-IT" sz="2400" i="1" dirty="0" smtClean="0">
                <a:latin typeface="Arial" charset="0"/>
                <a:cs typeface="Arial" charset="0"/>
              </a:rPr>
              <a:t>7.10 partenza dalla stazione dei treni di Schio - VI</a:t>
            </a:r>
          </a:p>
          <a:p>
            <a:pPr eaLnBrk="1" hangingPunct="1">
              <a:buClr>
                <a:schemeClr val="tx2"/>
              </a:buClr>
            </a:pPr>
            <a:r>
              <a:rPr lang="it-IT" sz="2400" i="1" dirty="0" smtClean="0">
                <a:latin typeface="Arial" charset="0"/>
                <a:cs typeface="Arial" charset="0"/>
              </a:rPr>
              <a:t>7.40 arrivo alla stazione dei treni di Vicenza</a:t>
            </a:r>
          </a:p>
          <a:p>
            <a:pPr eaLnBrk="1" hangingPunct="1">
              <a:buClr>
                <a:schemeClr val="tx2"/>
              </a:buClr>
            </a:pPr>
            <a:r>
              <a:rPr lang="it-IT" sz="2400" i="1" dirty="0" smtClean="0">
                <a:latin typeface="Arial" charset="0"/>
                <a:cs typeface="Arial" charset="0"/>
              </a:rPr>
              <a:t>8.30 arrivo a Venezia</a:t>
            </a:r>
          </a:p>
          <a:p>
            <a:pPr eaLnBrk="1" hangingPunct="1">
              <a:buClr>
                <a:schemeClr val="tx2"/>
              </a:buClr>
            </a:pPr>
            <a:r>
              <a:rPr lang="it-IT" sz="2400" i="1" dirty="0" smtClean="0">
                <a:latin typeface="Arial" charset="0"/>
                <a:cs typeface="Arial" charset="0"/>
              </a:rPr>
              <a:t>9.00 arrivo al palazzo della </a:t>
            </a:r>
            <a:r>
              <a:rPr lang="it-IT" sz="2400" i="1" dirty="0">
                <a:latin typeface="Arial" charset="0"/>
                <a:cs typeface="Arial" charset="0"/>
              </a:rPr>
              <a:t>R</a:t>
            </a:r>
            <a:r>
              <a:rPr lang="it-IT" sz="2400" i="1" dirty="0" smtClean="0">
                <a:latin typeface="Arial" charset="0"/>
                <a:cs typeface="Arial" charset="0"/>
              </a:rPr>
              <a:t>egione</a:t>
            </a:r>
          </a:p>
          <a:p>
            <a:pPr eaLnBrk="1" hangingPunct="1">
              <a:buClr>
                <a:schemeClr val="tx2"/>
              </a:buClr>
            </a:pPr>
            <a:r>
              <a:rPr lang="it-IT" sz="2400" i="1" dirty="0" smtClean="0">
                <a:latin typeface="Arial" charset="0"/>
                <a:cs typeface="Arial" charset="0"/>
              </a:rPr>
              <a:t>9.30 welcome coffee</a:t>
            </a:r>
          </a:p>
          <a:p>
            <a:pPr eaLnBrk="1" hangingPunct="1">
              <a:buClr>
                <a:schemeClr val="tx2"/>
              </a:buClr>
            </a:pPr>
            <a:r>
              <a:rPr lang="it-IT" sz="2400" i="1" dirty="0" smtClean="0">
                <a:latin typeface="Arial" charset="0"/>
                <a:cs typeface="Arial" charset="0"/>
              </a:rPr>
              <a:t>10.00 inizio convegno</a:t>
            </a:r>
          </a:p>
          <a:p>
            <a:pPr eaLnBrk="1" hangingPunct="1">
              <a:buClr>
                <a:schemeClr val="tx2"/>
              </a:buClr>
            </a:pPr>
            <a:r>
              <a:rPr lang="it-IT" sz="2400" i="1" dirty="0" smtClean="0">
                <a:latin typeface="Arial" charset="0"/>
                <a:cs typeface="Arial" charset="0"/>
              </a:rPr>
              <a:t>13.20 fine convegno</a:t>
            </a:r>
          </a:p>
          <a:p>
            <a:pPr eaLnBrk="1" hangingPunct="1">
              <a:buClr>
                <a:schemeClr val="tx2"/>
              </a:buClr>
            </a:pPr>
            <a:r>
              <a:rPr lang="it-IT" sz="2400" i="1" dirty="0" smtClean="0">
                <a:latin typeface="Arial" charset="0"/>
                <a:cs typeface="Arial" charset="0"/>
              </a:rPr>
              <a:t>13.45 light lunch </a:t>
            </a:r>
          </a:p>
          <a:p>
            <a:pPr eaLnBrk="1" hangingPunct="1">
              <a:buClr>
                <a:schemeClr val="tx2"/>
              </a:buClr>
            </a:pPr>
            <a:r>
              <a:rPr lang="it-IT" sz="2400" i="1" dirty="0" smtClean="0">
                <a:latin typeface="Arial" charset="0"/>
                <a:cs typeface="Arial" charset="0"/>
              </a:rPr>
              <a:t>14.12 partenza </a:t>
            </a:r>
          </a:p>
          <a:p>
            <a:pPr eaLnBrk="1" hangingPunct="1">
              <a:buClr>
                <a:schemeClr val="tx2"/>
              </a:buClr>
            </a:pPr>
            <a:r>
              <a:rPr lang="it-IT" sz="2400" i="1" dirty="0" smtClean="0">
                <a:latin typeface="Arial" charset="0"/>
                <a:cs typeface="Arial" charset="0"/>
              </a:rPr>
              <a:t>15.56 arrivo a Schio</a:t>
            </a:r>
          </a:p>
          <a:p>
            <a:pPr eaLnBrk="1" hangingPunct="1">
              <a:buClr>
                <a:schemeClr val="tx2"/>
              </a:buClr>
            </a:pPr>
            <a:endParaRPr lang="it-IT" i="1" dirty="0" smtClean="0"/>
          </a:p>
        </p:txBody>
      </p:sp>
      <p:pic>
        <p:nvPicPr>
          <p:cNvPr id="14339" name="Picture 4" descr="C:\Users\giulia\Desktop\10256914_722857517798764_146732953373855782_o.jpg"/>
          <p:cNvPicPr>
            <a:picLocks noChangeAspect="1" noChangeArrowheads="1"/>
          </p:cNvPicPr>
          <p:nvPr/>
        </p:nvPicPr>
        <p:blipFill>
          <a:blip r:embed="rId2"/>
          <a:srcRect/>
          <a:stretch>
            <a:fillRect/>
          </a:stretch>
        </p:blipFill>
        <p:spPr bwMode="auto">
          <a:xfrm rot="-470495">
            <a:off x="6570663" y="4705350"/>
            <a:ext cx="2447925" cy="1995488"/>
          </a:xfrm>
          <a:prstGeom prst="rect">
            <a:avLst/>
          </a:prstGeom>
          <a:noFill/>
          <a:ln w="9525">
            <a:noFill/>
            <a:miter lim="800000"/>
            <a:headEnd/>
            <a:tailEnd/>
          </a:ln>
        </p:spPr>
      </p:pic>
      <p:pic>
        <p:nvPicPr>
          <p:cNvPr id="14340" name="Picture 7" descr="C:\Users\giulia\Desktop\10613159_754556297939444_242334931446987792_n.jpg"/>
          <p:cNvPicPr>
            <a:picLocks noChangeAspect="1" noChangeArrowheads="1"/>
          </p:cNvPicPr>
          <p:nvPr/>
        </p:nvPicPr>
        <p:blipFill>
          <a:blip r:embed="rId3"/>
          <a:srcRect/>
          <a:stretch>
            <a:fillRect/>
          </a:stretch>
        </p:blipFill>
        <p:spPr bwMode="auto">
          <a:xfrm>
            <a:off x="3643313" y="4714875"/>
            <a:ext cx="2563812" cy="1925638"/>
          </a:xfrm>
          <a:prstGeom prst="rect">
            <a:avLst/>
          </a:prstGeom>
          <a:noFill/>
          <a:ln w="9525">
            <a:noFill/>
            <a:miter lim="800000"/>
            <a:headEnd/>
            <a:tailEnd/>
          </a:ln>
        </p:spPr>
      </p:pic>
      <p:pic>
        <p:nvPicPr>
          <p:cNvPr id="14341" name="Picture 11" descr="https://fbcdn-sphotos-d-a.akamaihd.net/hphotos-ak-xap1/v/t1.0-9/10154999_754557124606028_7251416285047390200_n.jpg?oh=988cf743ead635a3fe8f92bdbe05a549&amp;oe=54B26EF8&amp;__gda__=1420987428_81c930ed58ffc6cb3b95343b5d1c995e"/>
          <p:cNvPicPr>
            <a:picLocks noChangeAspect="1" noChangeArrowheads="1"/>
          </p:cNvPicPr>
          <p:nvPr/>
        </p:nvPicPr>
        <p:blipFill>
          <a:blip r:embed="rId4"/>
          <a:srcRect/>
          <a:stretch>
            <a:fillRect/>
          </a:stretch>
        </p:blipFill>
        <p:spPr bwMode="auto">
          <a:xfrm rot="1460346">
            <a:off x="5794010" y="2799096"/>
            <a:ext cx="1644650" cy="3262312"/>
          </a:xfrm>
          <a:prstGeom prst="rect">
            <a:avLst/>
          </a:prstGeom>
          <a:noFill/>
          <a:ln w="9525">
            <a:noFill/>
            <a:miter lim="800000"/>
            <a:headEnd/>
            <a:tailEnd/>
          </a:ln>
        </p:spPr>
      </p:pic>
      <p:pic>
        <p:nvPicPr>
          <p:cNvPr id="14342" name="Picture 15" descr="https://fbcdn-sphotos-g-a.akamaihd.net/hphotos-ak-xaf1/v/t1.0-9/1932449_754557831272624_4334810474317895324_n.jpg?oh=003a53ba791e8774940c891397631cac&amp;oe=54F2EC11&amp;__gda__=1420823663_b9a36f7938efeb08570279f0cc361958"/>
          <p:cNvPicPr>
            <a:picLocks noChangeAspect="1" noChangeArrowheads="1"/>
          </p:cNvPicPr>
          <p:nvPr/>
        </p:nvPicPr>
        <p:blipFill>
          <a:blip r:embed="rId5"/>
          <a:srcRect/>
          <a:stretch>
            <a:fillRect/>
          </a:stretch>
        </p:blipFill>
        <p:spPr bwMode="auto">
          <a:xfrm rot="494850">
            <a:off x="7042305" y="2110066"/>
            <a:ext cx="1922463" cy="2627312"/>
          </a:xfrm>
          <a:prstGeom prst="rect">
            <a:avLst/>
          </a:prstGeom>
          <a:noFill/>
          <a:ln w="9525">
            <a:noFill/>
            <a:miter lim="800000"/>
            <a:headEnd/>
            <a:tailEnd/>
          </a:ln>
        </p:spPr>
      </p:pic>
      <p:pic>
        <p:nvPicPr>
          <p:cNvPr id="14343" name="Picture 19" descr="https://fbcdn-sphotos-f-a.akamaihd.net/hphotos-ak-xpf1/v/t1.0-9/1560491_721373614613821_3355034968908568775_n.jpg?oh=4202dd6a46f5eeea2269f19a1972cf2e&amp;oe=54F55C6E&amp;__gda__=1420840879_d090c43e0a6e4b01bb65c6c209369f9a"/>
          <p:cNvPicPr>
            <a:picLocks noChangeAspect="1" noChangeArrowheads="1"/>
          </p:cNvPicPr>
          <p:nvPr/>
        </p:nvPicPr>
        <p:blipFill>
          <a:blip r:embed="rId6"/>
          <a:srcRect/>
          <a:stretch>
            <a:fillRect/>
          </a:stretch>
        </p:blipFill>
        <p:spPr bwMode="auto">
          <a:xfrm rot="1812186">
            <a:off x="7385952" y="197305"/>
            <a:ext cx="1636713" cy="189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asellaDiTesto 3"/>
          <p:cNvSpPr txBox="1">
            <a:spLocks noChangeArrowheads="1"/>
          </p:cNvSpPr>
          <p:nvPr/>
        </p:nvSpPr>
        <p:spPr bwMode="auto">
          <a:xfrm>
            <a:off x="4427538" y="1412875"/>
            <a:ext cx="4430712" cy="4708981"/>
          </a:xfrm>
          <a:prstGeom prst="rect">
            <a:avLst/>
          </a:prstGeom>
          <a:noFill/>
          <a:ln w="9525">
            <a:noFill/>
            <a:miter lim="800000"/>
            <a:headEnd/>
            <a:tailEnd/>
          </a:ln>
        </p:spPr>
        <p:txBody>
          <a:bodyPr>
            <a:spAutoFit/>
          </a:bodyPr>
          <a:lstStyle/>
          <a:p>
            <a:pPr algn="just"/>
            <a:r>
              <a:rPr lang="it-IT" sz="1600" i="1" dirty="0"/>
              <a:t>"Pensa </a:t>
            </a:r>
            <a:r>
              <a:rPr lang="it-IT" sz="1600" i="1" dirty="0" smtClean="0"/>
              <a:t>americano </a:t>
            </a:r>
            <a:r>
              <a:rPr lang="it-IT" sz="1600" i="1" dirty="0"/>
              <a:t>- Senti europeo"</a:t>
            </a:r>
          </a:p>
          <a:p>
            <a:pPr algn="just"/>
            <a:r>
              <a:rPr lang="it-IT" sz="1600" i="1" dirty="0"/>
              <a:t> </a:t>
            </a:r>
            <a:r>
              <a:rPr lang="it-IT" sz="1600" i="1" dirty="0" err="1"/>
              <a:t>I.e</a:t>
            </a:r>
            <a:r>
              <a:rPr lang="it-IT" sz="1600" i="1" dirty="0"/>
              <a:t> SMART sarà istituito come una </a:t>
            </a:r>
            <a:r>
              <a:rPr lang="it-IT" sz="1600" b="1" i="1" dirty="0"/>
              <a:t>SMART struttura di gestione transnazionale permanente</a:t>
            </a:r>
            <a:r>
              <a:rPr lang="it-IT" sz="1600" i="1" dirty="0"/>
              <a:t> </a:t>
            </a:r>
            <a:r>
              <a:rPr lang="it-IT" sz="1600" i="1" dirty="0" smtClean="0"/>
              <a:t>che </a:t>
            </a:r>
            <a:r>
              <a:rPr lang="it-IT" sz="1600" i="1" dirty="0"/>
              <a:t>svilupperà, </a:t>
            </a:r>
            <a:r>
              <a:rPr lang="it-IT" sz="1600" i="1" dirty="0" smtClean="0"/>
              <a:t>implementerà </a:t>
            </a:r>
            <a:r>
              <a:rPr lang="it-IT" sz="1600" i="1" dirty="0"/>
              <a:t>e </a:t>
            </a:r>
            <a:r>
              <a:rPr lang="it-IT" sz="1600" i="1" dirty="0" smtClean="0"/>
              <a:t>gestirà </a:t>
            </a:r>
            <a:r>
              <a:rPr lang="it-IT" sz="1600" i="1" dirty="0"/>
              <a:t>un nuovo approccio all'innovazione e </a:t>
            </a:r>
            <a:r>
              <a:rPr lang="it-IT" sz="1600" i="1" dirty="0" smtClean="0"/>
              <a:t>formazione dell’imprenditorialità in </a:t>
            </a:r>
            <a:r>
              <a:rPr lang="it-IT" sz="1600" i="1" dirty="0"/>
              <a:t>CENTRAL EUROPE.</a:t>
            </a:r>
          </a:p>
          <a:p>
            <a:pPr algn="just"/>
            <a:endParaRPr lang="it-IT" sz="1600" i="1" dirty="0"/>
          </a:p>
          <a:p>
            <a:pPr algn="just"/>
            <a:r>
              <a:rPr lang="it-IT" sz="1600" i="1" dirty="0"/>
              <a:t>1. </a:t>
            </a:r>
            <a:r>
              <a:rPr lang="it-IT" sz="1600" b="1" i="1" dirty="0"/>
              <a:t>Lavorando</a:t>
            </a:r>
            <a:r>
              <a:rPr lang="it-IT" sz="1600" i="1" dirty="0"/>
              <a:t> all'interno di team multidisciplinari attraverso le frontiere settoriali specifiche economiche.</a:t>
            </a:r>
          </a:p>
          <a:p>
            <a:pPr algn="just"/>
            <a:r>
              <a:rPr lang="it-IT" sz="1600" i="1" dirty="0"/>
              <a:t>2. Con la</a:t>
            </a:r>
            <a:r>
              <a:rPr lang="it-IT" sz="1600" b="1" i="1" dirty="0"/>
              <a:t> formazione </a:t>
            </a:r>
            <a:r>
              <a:rPr lang="it-IT" sz="1600" i="1" dirty="0"/>
              <a:t>non solo le competenze di business classico, ma anche competenze di business di trasformazione quali la creatività, l'empatia, il pensiero grande </a:t>
            </a:r>
            <a:r>
              <a:rPr lang="it-IT" sz="1600" i="1" dirty="0" smtClean="0"/>
              <a:t>e </a:t>
            </a:r>
            <a:r>
              <a:rPr lang="it-IT" sz="1600" i="1" dirty="0"/>
              <a:t>l'intuizione.</a:t>
            </a:r>
          </a:p>
          <a:p>
            <a:pPr algn="just"/>
            <a:r>
              <a:rPr lang="it-IT" sz="1600" i="1" dirty="0"/>
              <a:t>3. Con</a:t>
            </a:r>
            <a:r>
              <a:rPr lang="it-IT" sz="1600" b="1" i="1" dirty="0"/>
              <a:t> il collegamento </a:t>
            </a:r>
            <a:r>
              <a:rPr lang="it-IT" sz="1600" i="1" dirty="0"/>
              <a:t>di imprenditori emergenti, allenatori ed esperti di business in tutta Europa e nel resto del mondo.</a:t>
            </a:r>
          </a:p>
          <a:p>
            <a:endParaRPr lang="it-IT" sz="1200" dirty="0"/>
          </a:p>
        </p:txBody>
      </p:sp>
      <p:sp>
        <p:nvSpPr>
          <p:cNvPr id="6" name="CasellaDiTesto 5"/>
          <p:cNvSpPr txBox="1"/>
          <p:nvPr/>
        </p:nvSpPr>
        <p:spPr>
          <a:xfrm>
            <a:off x="285750" y="1357313"/>
            <a:ext cx="4032250" cy="5324475"/>
          </a:xfrm>
          <a:prstGeom prst="rect">
            <a:avLst/>
          </a:prstGeom>
          <a:noFill/>
        </p:spPr>
        <p:txBody>
          <a:bodyPr>
            <a:spAutoFit/>
          </a:bodyPr>
          <a:lstStyle/>
          <a:p>
            <a:pPr algn="just">
              <a:defRPr/>
            </a:pPr>
            <a:r>
              <a:rPr lang="en-US" sz="1700" i="1" dirty="0">
                <a:latin typeface="+mj-lt"/>
                <a:cs typeface="+mn-cs"/>
              </a:rPr>
              <a:t>“</a:t>
            </a:r>
            <a:r>
              <a:rPr lang="en-US" sz="1700" i="1" dirty="0">
                <a:latin typeface="Arial" pitchFamily="34" charset="0"/>
                <a:cs typeface="Arial" pitchFamily="34" charset="0"/>
              </a:rPr>
              <a:t>Think American – Feel European“</a:t>
            </a:r>
          </a:p>
          <a:p>
            <a:pPr algn="just">
              <a:defRPr/>
            </a:pPr>
            <a:r>
              <a:rPr lang="en-US" sz="1700" i="1" dirty="0">
                <a:latin typeface="Arial" pitchFamily="34" charset="0"/>
                <a:cs typeface="Arial" pitchFamily="34" charset="0"/>
              </a:rPr>
              <a:t> i.e. SMART will set up a </a:t>
            </a:r>
            <a:r>
              <a:rPr lang="en-US" sz="1700" b="1" i="1" dirty="0">
                <a:latin typeface="Arial" pitchFamily="34" charset="0"/>
                <a:cs typeface="Arial" pitchFamily="34" charset="0"/>
              </a:rPr>
              <a:t>permanent SMART transnational management structure</a:t>
            </a:r>
            <a:r>
              <a:rPr lang="en-US" sz="1700" i="1" dirty="0">
                <a:latin typeface="Arial" pitchFamily="34" charset="0"/>
                <a:cs typeface="Arial" pitchFamily="34" charset="0"/>
              </a:rPr>
              <a:t> that will develop, implement and manage a new approach to innovation and entrepreneurship training in CENTRAL EUROPE.</a:t>
            </a:r>
          </a:p>
          <a:p>
            <a:pPr algn="just">
              <a:defRPr/>
            </a:pPr>
            <a:endParaRPr lang="en-US" sz="1700" i="1" dirty="0">
              <a:latin typeface="Arial" pitchFamily="34" charset="0"/>
              <a:cs typeface="Arial" pitchFamily="34" charset="0"/>
            </a:endParaRPr>
          </a:p>
          <a:p>
            <a:pPr algn="just">
              <a:defRPr/>
            </a:pPr>
            <a:r>
              <a:rPr lang="en-US" sz="1700" i="1" dirty="0">
                <a:latin typeface="Arial" pitchFamily="34" charset="0"/>
                <a:cs typeface="Arial" pitchFamily="34" charset="0"/>
              </a:rPr>
              <a:t>1. By</a:t>
            </a:r>
            <a:r>
              <a:rPr lang="en-US" sz="1700" b="1" i="1" dirty="0">
                <a:latin typeface="Arial" pitchFamily="34" charset="0"/>
                <a:cs typeface="Arial" pitchFamily="34" charset="0"/>
              </a:rPr>
              <a:t> working </a:t>
            </a:r>
            <a:r>
              <a:rPr lang="en-US" sz="1700" i="1" dirty="0">
                <a:latin typeface="Arial" pitchFamily="34" charset="0"/>
                <a:cs typeface="Arial" pitchFamily="34" charset="0"/>
              </a:rPr>
              <a:t>within multidisciplinary teams across economic sector-specific borders.</a:t>
            </a:r>
          </a:p>
          <a:p>
            <a:pPr algn="just">
              <a:defRPr/>
            </a:pPr>
            <a:r>
              <a:rPr lang="en-US" sz="1700" i="1" dirty="0">
                <a:latin typeface="Arial" pitchFamily="34" charset="0"/>
                <a:cs typeface="Arial" pitchFamily="34" charset="0"/>
              </a:rPr>
              <a:t>2. By </a:t>
            </a:r>
            <a:r>
              <a:rPr lang="en-US" sz="1700" b="1" i="1" dirty="0">
                <a:latin typeface="Arial" pitchFamily="34" charset="0"/>
                <a:cs typeface="Arial" pitchFamily="34" charset="0"/>
              </a:rPr>
              <a:t>training</a:t>
            </a:r>
            <a:r>
              <a:rPr lang="en-US" sz="1700" i="1" dirty="0">
                <a:latin typeface="Arial" pitchFamily="34" charset="0"/>
                <a:cs typeface="Arial" pitchFamily="34" charset="0"/>
              </a:rPr>
              <a:t> not only classical business skills, but also</a:t>
            </a:r>
            <a:r>
              <a:rPr lang="en-US" sz="1700" b="1" i="1" dirty="0">
                <a:latin typeface="Arial" pitchFamily="34" charset="0"/>
                <a:cs typeface="Arial" pitchFamily="34" charset="0"/>
              </a:rPr>
              <a:t> </a:t>
            </a:r>
            <a:r>
              <a:rPr lang="en-US" sz="1700" i="1" dirty="0">
                <a:latin typeface="Arial" pitchFamily="34" charset="0"/>
                <a:cs typeface="Arial" pitchFamily="34" charset="0"/>
              </a:rPr>
              <a:t>transformative business skills</a:t>
            </a:r>
            <a:r>
              <a:rPr lang="en-US" sz="1700" b="1" i="1" dirty="0">
                <a:latin typeface="Arial" pitchFamily="34" charset="0"/>
                <a:cs typeface="Arial" pitchFamily="34" charset="0"/>
              </a:rPr>
              <a:t> </a:t>
            </a:r>
            <a:r>
              <a:rPr lang="en-US" sz="1700" i="1" dirty="0">
                <a:latin typeface="Arial" pitchFamily="34" charset="0"/>
                <a:cs typeface="Arial" pitchFamily="34" charset="0"/>
              </a:rPr>
              <a:t>such as creativity, empathy, big picture thinking and intuition.</a:t>
            </a:r>
          </a:p>
          <a:p>
            <a:pPr algn="just">
              <a:defRPr/>
            </a:pPr>
            <a:r>
              <a:rPr lang="en-US" sz="1700" i="1" dirty="0">
                <a:latin typeface="Arial" pitchFamily="34" charset="0"/>
                <a:cs typeface="Arial" pitchFamily="34" charset="0"/>
              </a:rPr>
              <a:t>3. By </a:t>
            </a:r>
            <a:r>
              <a:rPr lang="en-US" sz="1700" b="1" i="1" dirty="0">
                <a:latin typeface="Arial" pitchFamily="34" charset="0"/>
                <a:cs typeface="Arial" pitchFamily="34" charset="0"/>
              </a:rPr>
              <a:t>connecting</a:t>
            </a:r>
            <a:r>
              <a:rPr lang="en-US" sz="1700" i="1" dirty="0">
                <a:latin typeface="Arial" pitchFamily="34" charset="0"/>
                <a:cs typeface="Arial" pitchFamily="34" charset="0"/>
              </a:rPr>
              <a:t> emerging entrepreneurs, business coaches and experts throughout Europe and the rest of the world.</a:t>
            </a:r>
          </a:p>
        </p:txBody>
      </p:sp>
      <p:sp>
        <p:nvSpPr>
          <p:cNvPr id="15363" name="CasellaDiTesto 6"/>
          <p:cNvSpPr txBox="1">
            <a:spLocks noChangeArrowheads="1"/>
          </p:cNvSpPr>
          <p:nvPr/>
        </p:nvSpPr>
        <p:spPr bwMode="auto">
          <a:xfrm>
            <a:off x="323850" y="333375"/>
            <a:ext cx="8640638" cy="923330"/>
          </a:xfrm>
          <a:prstGeom prst="rect">
            <a:avLst/>
          </a:prstGeom>
          <a:noFill/>
          <a:ln w="9525">
            <a:noFill/>
            <a:miter lim="800000"/>
            <a:headEnd/>
            <a:tailEnd/>
          </a:ln>
        </p:spPr>
        <p:txBody>
          <a:bodyPr wrap="square">
            <a:spAutoFit/>
          </a:bodyPr>
          <a:lstStyle/>
          <a:p>
            <a:pPr algn="just"/>
            <a:r>
              <a:rPr lang="it-IT" i="1" dirty="0" smtClean="0"/>
              <a:t>La conferenza è stata introdotta dal </a:t>
            </a:r>
            <a:r>
              <a:rPr lang="it-IT" i="1" dirty="0"/>
              <a:t>d</a:t>
            </a:r>
            <a:r>
              <a:rPr lang="it-IT" i="1" dirty="0" smtClean="0"/>
              <a:t>ott. Pier </a:t>
            </a:r>
            <a:r>
              <a:rPr lang="it-IT" i="1" dirty="0"/>
              <a:t>Angelo Turri </a:t>
            </a:r>
            <a:r>
              <a:rPr lang="it-IT" i="1" dirty="0" smtClean="0"/>
              <a:t>che ha ringraziato i partecipanti proprio </a:t>
            </a:r>
            <a:r>
              <a:rPr lang="it-IT" i="1" dirty="0"/>
              <a:t>a partire dalla nostra </a:t>
            </a:r>
            <a:r>
              <a:rPr lang="it-IT" i="1" dirty="0" smtClean="0"/>
              <a:t>scuola! Dopodiché ha preso la parola il prof. Stuart </a:t>
            </a:r>
            <a:r>
              <a:rPr lang="it-IT" i="1" dirty="0"/>
              <a:t>Simpson, presidente del dipartimento europeo </a:t>
            </a:r>
            <a:r>
              <a:rPr lang="it-IT" i="1" dirty="0" smtClean="0"/>
              <a:t>dell’università di Vienna.</a:t>
            </a:r>
            <a:endParaRPr lang="it-IT"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6"/>
          <p:cNvSpPr txBox="1">
            <a:spLocks noChangeArrowheads="1"/>
          </p:cNvSpPr>
          <p:nvPr/>
        </p:nvSpPr>
        <p:spPr bwMode="auto">
          <a:xfrm>
            <a:off x="214313" y="1643063"/>
            <a:ext cx="8786812" cy="4801314"/>
          </a:xfrm>
          <a:prstGeom prst="rect">
            <a:avLst/>
          </a:prstGeom>
          <a:noFill/>
          <a:ln w="9525">
            <a:noFill/>
            <a:miter lim="800000"/>
            <a:headEnd/>
            <a:tailEnd/>
          </a:ln>
        </p:spPr>
        <p:txBody>
          <a:bodyPr>
            <a:spAutoFit/>
          </a:bodyPr>
          <a:lstStyle/>
          <a:p>
            <a:r>
              <a:rPr lang="it-IT" b="1" i="1" dirty="0"/>
              <a:t>LA VOCE DEI </a:t>
            </a:r>
            <a:r>
              <a:rPr lang="it-IT" b="1" i="1" dirty="0" smtClean="0"/>
              <a:t>PROTAGONISTI</a:t>
            </a:r>
            <a:endParaRPr lang="it-IT" b="1" i="1" dirty="0"/>
          </a:p>
          <a:p>
            <a:endParaRPr lang="it-IT" b="1" i="1" dirty="0"/>
          </a:p>
          <a:p>
            <a:r>
              <a:rPr lang="it-IT" i="1" dirty="0"/>
              <a:t>Presentazione delle nuove idee d’impresa e </a:t>
            </a:r>
          </a:p>
          <a:p>
            <a:r>
              <a:rPr lang="it-IT" i="1" dirty="0"/>
              <a:t>l’esperienza del progetto i.e. SMART.</a:t>
            </a:r>
          </a:p>
          <a:p>
            <a:endParaRPr lang="it-IT" i="1" dirty="0"/>
          </a:p>
          <a:p>
            <a:r>
              <a:rPr lang="it-IT" i="1" dirty="0"/>
              <a:t>Modera: </a:t>
            </a:r>
            <a:r>
              <a:rPr lang="it-IT" i="1" dirty="0" err="1" smtClean="0"/>
              <a:t>Dott.Carlo</a:t>
            </a:r>
            <a:r>
              <a:rPr lang="it-IT" i="1" dirty="0" smtClean="0"/>
              <a:t> </a:t>
            </a:r>
            <a:r>
              <a:rPr lang="it-IT" i="1" dirty="0"/>
              <a:t>Rossi</a:t>
            </a:r>
          </a:p>
          <a:p>
            <a:endParaRPr lang="it-IT" i="1" dirty="0"/>
          </a:p>
          <a:p>
            <a:r>
              <a:rPr lang="it-IT" i="1" dirty="0"/>
              <a:t>Partecipano:</a:t>
            </a:r>
          </a:p>
          <a:p>
            <a:endParaRPr lang="it-IT" i="1" dirty="0"/>
          </a:p>
          <a:p>
            <a:pPr>
              <a:buFont typeface="Wingdings" pitchFamily="2" charset="2"/>
              <a:buChar char="Ø"/>
            </a:pPr>
            <a:r>
              <a:rPr lang="it-IT" i="1" dirty="0"/>
              <a:t> </a:t>
            </a:r>
            <a:r>
              <a:rPr lang="it-IT" b="1" i="1" dirty="0" err="1"/>
              <a:t>Veasyt</a:t>
            </a:r>
            <a:r>
              <a:rPr lang="it-IT" b="1" i="1" dirty="0"/>
              <a:t> Live! </a:t>
            </a:r>
            <a:r>
              <a:rPr lang="it-IT" i="1" dirty="0"/>
              <a:t>Enrico </a:t>
            </a:r>
            <a:r>
              <a:rPr lang="it-IT" i="1" dirty="0" err="1"/>
              <a:t>Capiozzo</a:t>
            </a:r>
            <a:r>
              <a:rPr lang="it-IT" i="1" dirty="0"/>
              <a:t> - </a:t>
            </a:r>
            <a:r>
              <a:rPr lang="it-IT" sz="1400" i="1" dirty="0"/>
              <a:t>Ingegnere aerospaziale</a:t>
            </a:r>
          </a:p>
          <a:p>
            <a:pPr marL="285750" indent="-285750">
              <a:buFont typeface="Wingdings" pitchFamily="2" charset="2"/>
              <a:buChar char="Ø"/>
            </a:pPr>
            <a:r>
              <a:rPr lang="it-IT" b="1" i="1" dirty="0" smtClean="0"/>
              <a:t>Happy </a:t>
            </a:r>
            <a:r>
              <a:rPr lang="it-IT" b="1" i="1" dirty="0"/>
              <a:t>Ways</a:t>
            </a:r>
            <a:r>
              <a:rPr lang="it-IT" i="1" dirty="0"/>
              <a:t>, Andrea </a:t>
            </a:r>
            <a:r>
              <a:rPr lang="it-IT" i="1" dirty="0" err="1"/>
              <a:t>Biondani</a:t>
            </a:r>
            <a:r>
              <a:rPr lang="it-IT" i="1" dirty="0"/>
              <a:t> </a:t>
            </a:r>
            <a:r>
              <a:rPr lang="it-IT" sz="1400" i="1" dirty="0"/>
              <a:t>– Ingegnere meccanico</a:t>
            </a:r>
          </a:p>
          <a:p>
            <a:pPr>
              <a:buFont typeface="Wingdings" pitchFamily="2" charset="2"/>
              <a:buChar char="Ø"/>
            </a:pPr>
            <a:r>
              <a:rPr lang="it-IT" i="1" dirty="0"/>
              <a:t> </a:t>
            </a:r>
            <a:r>
              <a:rPr lang="it-IT" b="1" i="1" dirty="0"/>
              <a:t>Stella Degli Elfi</a:t>
            </a:r>
            <a:r>
              <a:rPr lang="it-IT" i="1" dirty="0"/>
              <a:t>, Dimitri </a:t>
            </a:r>
            <a:r>
              <a:rPr lang="it-IT" i="1" dirty="0" err="1" smtClean="0"/>
              <a:t>Gramenzi</a:t>
            </a:r>
            <a:r>
              <a:rPr lang="it-IT" i="1" dirty="0" smtClean="0"/>
              <a:t> – </a:t>
            </a:r>
            <a:r>
              <a:rPr lang="it-IT" sz="1400" i="1" dirty="0"/>
              <a:t>ingegnere meccanico</a:t>
            </a:r>
          </a:p>
          <a:p>
            <a:pPr>
              <a:buFont typeface="Wingdings" pitchFamily="2" charset="2"/>
              <a:buChar char="Ø"/>
            </a:pPr>
            <a:r>
              <a:rPr lang="it-IT" i="1" dirty="0"/>
              <a:t> </a:t>
            </a:r>
            <a:r>
              <a:rPr lang="it-IT" b="1" i="1" dirty="0"/>
              <a:t>Dolce Far Niente</a:t>
            </a:r>
            <a:r>
              <a:rPr lang="it-IT" i="1" dirty="0"/>
              <a:t>, Esther </a:t>
            </a:r>
            <a:r>
              <a:rPr lang="it-IT" i="1" dirty="0" smtClean="0"/>
              <a:t>Fontanella – </a:t>
            </a:r>
            <a:r>
              <a:rPr lang="it-IT" sz="1400" i="1" dirty="0" smtClean="0"/>
              <a:t>designer</a:t>
            </a:r>
            <a:endParaRPr lang="it-IT" sz="1400" i="1" dirty="0"/>
          </a:p>
          <a:p>
            <a:pPr>
              <a:buFont typeface="Wingdings" pitchFamily="2" charset="2"/>
              <a:buChar char="Ø"/>
            </a:pPr>
            <a:r>
              <a:rPr lang="it-IT" i="1" dirty="0"/>
              <a:t> </a:t>
            </a:r>
            <a:r>
              <a:rPr lang="it-IT" b="1" i="1" dirty="0" err="1"/>
              <a:t>Gushmag</a:t>
            </a:r>
            <a:r>
              <a:rPr lang="it-IT" i="1" dirty="0"/>
              <a:t>, Veronica Balbi </a:t>
            </a:r>
            <a:r>
              <a:rPr lang="it-IT" sz="1400" i="1" dirty="0"/>
              <a:t>– Esperta in comunicazione</a:t>
            </a:r>
          </a:p>
          <a:p>
            <a:pPr>
              <a:buFont typeface="Wingdings" pitchFamily="2" charset="2"/>
              <a:buChar char="Ø"/>
            </a:pPr>
            <a:r>
              <a:rPr lang="it-IT" i="1" dirty="0"/>
              <a:t> </a:t>
            </a:r>
            <a:r>
              <a:rPr lang="it-IT" b="1" i="1" dirty="0" err="1"/>
              <a:t>StarTempo</a:t>
            </a:r>
            <a:r>
              <a:rPr lang="it-IT" i="1" dirty="0"/>
              <a:t>, Alessandro </a:t>
            </a:r>
            <a:r>
              <a:rPr lang="it-IT" i="1" dirty="0" smtClean="0"/>
              <a:t>Bodo – </a:t>
            </a:r>
            <a:r>
              <a:rPr lang="it-IT" sz="1400" i="1" dirty="0" smtClean="0"/>
              <a:t>Laureato in Economia </a:t>
            </a:r>
            <a:r>
              <a:rPr lang="it-IT" sz="1400" i="1" dirty="0"/>
              <a:t>degli </a:t>
            </a:r>
            <a:r>
              <a:rPr lang="it-IT" sz="1400" i="1" dirty="0" smtClean="0"/>
              <a:t>scambi </a:t>
            </a:r>
            <a:r>
              <a:rPr lang="it-IT" sz="1400" i="1" dirty="0"/>
              <a:t>Internazionali</a:t>
            </a:r>
          </a:p>
          <a:p>
            <a:endParaRPr lang="it-IT" dirty="0"/>
          </a:p>
          <a:p>
            <a:endParaRPr lang="it-IT" dirty="0"/>
          </a:p>
        </p:txBody>
      </p:sp>
      <p:pic>
        <p:nvPicPr>
          <p:cNvPr id="16386" name="Picture 7" descr="IPad_Simo_Smart 157.jpg"/>
          <p:cNvPicPr>
            <a:picLocks noChangeAspect="1"/>
          </p:cNvPicPr>
          <p:nvPr/>
        </p:nvPicPr>
        <p:blipFill>
          <a:blip r:embed="rId2"/>
          <a:srcRect/>
          <a:stretch>
            <a:fillRect/>
          </a:stretch>
        </p:blipFill>
        <p:spPr bwMode="auto">
          <a:xfrm>
            <a:off x="5429250" y="1143000"/>
            <a:ext cx="3521075" cy="2627313"/>
          </a:xfrm>
          <a:prstGeom prst="rect">
            <a:avLst/>
          </a:prstGeom>
          <a:noFill/>
          <a:ln w="9525">
            <a:noFill/>
            <a:miter lim="800000"/>
            <a:headEnd/>
            <a:tailEnd/>
          </a:ln>
        </p:spPr>
      </p:pic>
      <p:sp>
        <p:nvSpPr>
          <p:cNvPr id="16387" name="TextBox 5"/>
          <p:cNvSpPr txBox="1">
            <a:spLocks noChangeArrowheads="1"/>
          </p:cNvSpPr>
          <p:nvPr/>
        </p:nvSpPr>
        <p:spPr bwMode="auto">
          <a:xfrm>
            <a:off x="642938" y="571500"/>
            <a:ext cx="3357562" cy="369888"/>
          </a:xfrm>
          <a:prstGeom prst="rect">
            <a:avLst/>
          </a:prstGeom>
          <a:noFill/>
          <a:ln w="9525">
            <a:noFill/>
            <a:miter lim="800000"/>
            <a:headEnd/>
            <a:tailEnd/>
          </a:ln>
        </p:spPr>
        <p:txBody>
          <a:bodyPr>
            <a:spAutoFit/>
          </a:bodyPr>
          <a:lstStyle/>
          <a:p>
            <a:pPr algn="ctr"/>
            <a:r>
              <a:rPr lang="it-IT" b="1" i="1"/>
              <a:t>Ore 10:30 First panel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logo.png"/>
          <p:cNvPicPr>
            <a:picLocks noChangeAspect="1"/>
          </p:cNvPicPr>
          <p:nvPr/>
        </p:nvPicPr>
        <p:blipFill>
          <a:blip r:embed="rId2"/>
          <a:srcRect/>
          <a:stretch>
            <a:fillRect/>
          </a:stretch>
        </p:blipFill>
        <p:spPr bwMode="auto">
          <a:xfrm>
            <a:off x="1857375" y="285750"/>
            <a:ext cx="2714625" cy="469900"/>
          </a:xfrm>
          <a:prstGeom prst="rect">
            <a:avLst/>
          </a:prstGeom>
          <a:noFill/>
          <a:ln w="9525">
            <a:noFill/>
            <a:miter lim="800000"/>
            <a:headEnd/>
            <a:tailEnd/>
          </a:ln>
          <a:effectLst>
            <a:outerShdw blurRad="50800" dist="50800" dir="5400000" algn="ctr" rotWithShape="0">
              <a:schemeClr val="accent1">
                <a:lumMod val="50000"/>
              </a:schemeClr>
            </a:outerShdw>
          </a:effectLst>
        </p:spPr>
      </p:pic>
      <p:sp>
        <p:nvSpPr>
          <p:cNvPr id="17410" name="TextBox 6"/>
          <p:cNvSpPr txBox="1">
            <a:spLocks noChangeArrowheads="1"/>
          </p:cNvSpPr>
          <p:nvPr/>
        </p:nvSpPr>
        <p:spPr bwMode="auto">
          <a:xfrm>
            <a:off x="4572000" y="285750"/>
            <a:ext cx="1500188" cy="523875"/>
          </a:xfrm>
          <a:prstGeom prst="rect">
            <a:avLst/>
          </a:prstGeom>
          <a:noFill/>
          <a:ln w="9525">
            <a:noFill/>
            <a:miter lim="800000"/>
            <a:headEnd/>
            <a:tailEnd/>
          </a:ln>
        </p:spPr>
        <p:txBody>
          <a:bodyPr>
            <a:spAutoFit/>
          </a:bodyPr>
          <a:lstStyle/>
          <a:p>
            <a:pPr algn="ctr"/>
            <a:r>
              <a:rPr lang="it-IT" sz="2800" b="1">
                <a:solidFill>
                  <a:srgbClr val="82C6D8"/>
                </a:solidFill>
                <a:latin typeface="Calibri" pitchFamily="34" charset="0"/>
              </a:rPr>
              <a:t>Live !</a:t>
            </a:r>
          </a:p>
        </p:txBody>
      </p:sp>
      <p:sp>
        <p:nvSpPr>
          <p:cNvPr id="17411" name="TextBox 9"/>
          <p:cNvSpPr txBox="1">
            <a:spLocks noChangeArrowheads="1"/>
          </p:cNvSpPr>
          <p:nvPr/>
        </p:nvSpPr>
        <p:spPr bwMode="auto">
          <a:xfrm>
            <a:off x="142875" y="857250"/>
            <a:ext cx="8858250" cy="6262688"/>
          </a:xfrm>
          <a:prstGeom prst="rect">
            <a:avLst/>
          </a:prstGeom>
          <a:noFill/>
          <a:ln w="9525">
            <a:noFill/>
            <a:miter lim="800000"/>
            <a:headEnd/>
            <a:tailEnd/>
          </a:ln>
        </p:spPr>
        <p:txBody>
          <a:bodyPr>
            <a:spAutoFit/>
          </a:bodyPr>
          <a:lstStyle/>
          <a:p>
            <a:pPr algn="just"/>
            <a:r>
              <a:rPr lang="it-IT" i="1" dirty="0"/>
              <a:t>È il </a:t>
            </a:r>
            <a:r>
              <a:rPr lang="it-IT" b="1" i="1" dirty="0"/>
              <a:t>primo servizio di video-interpretariato professionale a distanza</a:t>
            </a:r>
            <a:r>
              <a:rPr lang="it-IT" i="1" dirty="0"/>
              <a:t> in Italia usufruibile via web da computer e </a:t>
            </a:r>
            <a:r>
              <a:rPr lang="it-IT" i="1" dirty="0" err="1"/>
              <a:t>tablet</a:t>
            </a:r>
            <a:r>
              <a:rPr lang="it-IT" i="1" dirty="0"/>
              <a:t>, in modo facile e a costi contenuti (attualmente in 6 lingue verbali e nella lingua dei segni italiana). Nato per permettere alle pubbliche istituzioni e ai privati di </a:t>
            </a:r>
            <a:r>
              <a:rPr lang="it-IT" b="1" i="1" dirty="0"/>
              <a:t>comunicare </a:t>
            </a:r>
            <a:r>
              <a:rPr lang="it-IT" i="1" dirty="0"/>
              <a:t>con tutti, indipendentemente dalle origini e dai cittadini sordi o muti.</a:t>
            </a:r>
          </a:p>
          <a:p>
            <a:endParaRPr lang="it-IT" i="1" dirty="0"/>
          </a:p>
          <a:p>
            <a:endParaRPr lang="it-IT" sz="1400" b="1" i="1" dirty="0"/>
          </a:p>
          <a:p>
            <a:r>
              <a:rPr lang="it-IT" sz="1400" b="1" i="1" dirty="0"/>
              <a:t>“Se parli ad un uomo in una lingua che può comprendere, </a:t>
            </a:r>
            <a:br>
              <a:rPr lang="it-IT" sz="1400" b="1" i="1" dirty="0"/>
            </a:br>
            <a:r>
              <a:rPr lang="it-IT" sz="1400" b="1" i="1" dirty="0"/>
              <a:t>avrai la sua attenzione.</a:t>
            </a:r>
            <a:br>
              <a:rPr lang="it-IT" sz="1400" b="1" i="1" dirty="0"/>
            </a:br>
            <a:r>
              <a:rPr lang="it-IT" sz="1400" b="1" i="1" dirty="0"/>
              <a:t>Se parli ad un uomo nella sua lingua, </a:t>
            </a:r>
            <a:br>
              <a:rPr lang="it-IT" sz="1400" b="1" i="1" dirty="0"/>
            </a:br>
            <a:r>
              <a:rPr lang="it-IT" sz="1400" b="1" i="1" dirty="0"/>
              <a:t>avrai il suo cuore.”</a:t>
            </a:r>
          </a:p>
          <a:p>
            <a:r>
              <a:rPr lang="it-IT" sz="1400" b="1" i="1" dirty="0"/>
              <a:t>Nelson Mandela</a:t>
            </a:r>
          </a:p>
          <a:p>
            <a:endParaRPr lang="it-IT" sz="1400" b="1" i="1" dirty="0"/>
          </a:p>
          <a:p>
            <a:endParaRPr lang="it-IT" i="1" dirty="0"/>
          </a:p>
          <a:p>
            <a:r>
              <a:rPr lang="it-IT" i="1" dirty="0"/>
              <a:t>Le principali caratteristiche di VEASYT Live! Sono:</a:t>
            </a:r>
          </a:p>
          <a:p>
            <a:endParaRPr lang="it-IT" i="1" dirty="0"/>
          </a:p>
          <a:p>
            <a:pPr algn="just">
              <a:buFontTx/>
              <a:buChar char="-"/>
            </a:pPr>
            <a:r>
              <a:rPr lang="it-IT" sz="1600" b="1" i="1" u="sng" dirty="0"/>
              <a:t>Flessibilità</a:t>
            </a:r>
            <a:r>
              <a:rPr lang="it-IT" i="1" dirty="0"/>
              <a:t>: </a:t>
            </a:r>
            <a:r>
              <a:rPr lang="it-IT" sz="1500" i="1" dirty="0"/>
              <a:t>in continuo espansione il numero delle lingue; previste anche slot di 30min;</a:t>
            </a:r>
          </a:p>
          <a:p>
            <a:pPr algn="just">
              <a:buFontTx/>
              <a:buChar char="-"/>
            </a:pPr>
            <a:r>
              <a:rPr lang="it-IT" sz="1600" b="1" i="1" u="sng" dirty="0"/>
              <a:t>Professionalità</a:t>
            </a:r>
            <a:r>
              <a:rPr lang="it-IT" i="1" dirty="0"/>
              <a:t>: </a:t>
            </a:r>
            <a:r>
              <a:rPr lang="it-IT" sz="1500" i="1" dirty="0"/>
              <a:t>gli interpreti vengono selezionati, formati, sempre aggiornati tramite corsi;</a:t>
            </a:r>
          </a:p>
          <a:p>
            <a:pPr algn="just">
              <a:buFontTx/>
              <a:buChar char="-"/>
            </a:pPr>
            <a:r>
              <a:rPr lang="it-IT" sz="1600" b="1" i="1" u="sng" dirty="0" smtClean="0"/>
              <a:t>Mobilità</a:t>
            </a:r>
            <a:r>
              <a:rPr lang="it-IT" i="1" dirty="0"/>
              <a:t>: </a:t>
            </a:r>
            <a:r>
              <a:rPr lang="it-IT" sz="1500" i="1" dirty="0"/>
              <a:t>usufruibile in qualsiasi luogo con una connessione, tramite cellullare, pc o i-</a:t>
            </a:r>
            <a:r>
              <a:rPr lang="it-IT" sz="1500" i="1" dirty="0" err="1"/>
              <a:t>pad</a:t>
            </a:r>
            <a:r>
              <a:rPr lang="it-IT" sz="1500" i="1" dirty="0"/>
              <a:t>;</a:t>
            </a:r>
          </a:p>
          <a:p>
            <a:pPr algn="just">
              <a:buFontTx/>
              <a:buChar char="-"/>
            </a:pPr>
            <a:r>
              <a:rPr lang="it-IT" sz="1600" b="1" i="1" u="sng" dirty="0" smtClean="0"/>
              <a:t>Economicità</a:t>
            </a:r>
            <a:r>
              <a:rPr lang="it-IT" i="1" dirty="0"/>
              <a:t>:  </a:t>
            </a:r>
            <a:r>
              <a:rPr lang="it-IT" sz="1500" i="1" dirty="0"/>
              <a:t>azzera i costi di trasferimento, vitto e alloggio dei professionisti;</a:t>
            </a:r>
          </a:p>
          <a:p>
            <a:pPr algn="just">
              <a:buFontTx/>
              <a:buChar char="-"/>
            </a:pPr>
            <a:r>
              <a:rPr lang="it-IT" sz="1600" b="1" i="1" u="sng" dirty="0" smtClean="0"/>
              <a:t>Sostenibilità ambientale</a:t>
            </a:r>
            <a:r>
              <a:rPr lang="it-IT" i="1" dirty="0" smtClean="0"/>
              <a:t>: </a:t>
            </a:r>
            <a:r>
              <a:rPr lang="it-IT" sz="1500" i="1" dirty="0" smtClean="0"/>
              <a:t>riduce </a:t>
            </a:r>
            <a:r>
              <a:rPr lang="it-IT" sz="1500" i="1" dirty="0"/>
              <a:t>inquinamento e il traffico che gli interpreti creano per recarsi al lavoro;</a:t>
            </a:r>
          </a:p>
          <a:p>
            <a:pPr algn="just"/>
            <a:r>
              <a:rPr lang="it-IT" i="1" dirty="0" smtClean="0"/>
              <a:t>-</a:t>
            </a:r>
            <a:r>
              <a:rPr lang="it-IT" sz="1600" b="1" i="1" u="sng" dirty="0" smtClean="0"/>
              <a:t>Sostenibilità </a:t>
            </a:r>
            <a:r>
              <a:rPr lang="it-IT" sz="1600" b="1" i="1" u="sng" dirty="0"/>
              <a:t>sociale</a:t>
            </a:r>
            <a:r>
              <a:rPr lang="it-IT" i="1" dirty="0"/>
              <a:t>:  </a:t>
            </a:r>
            <a:r>
              <a:rPr lang="it-IT" sz="1500" i="1" dirty="0"/>
              <a:t>autogestione della disponibilità lavorativa da parte dei professionisti.</a:t>
            </a:r>
          </a:p>
          <a:p>
            <a:endParaRPr lang="it-IT" dirty="0">
              <a:latin typeface="Calibri" pitchFamily="34" charset="0"/>
            </a:endParaRPr>
          </a:p>
        </p:txBody>
      </p:sp>
      <p:pic>
        <p:nvPicPr>
          <p:cNvPr id="17412" name="Picture 2" descr="http://www.we4italy.it/wordpress/wp-content/uploads/2014/05/VEASYT_Live-285x200.jpg"/>
          <p:cNvPicPr>
            <a:picLocks noChangeAspect="1" noChangeArrowheads="1"/>
          </p:cNvPicPr>
          <p:nvPr/>
        </p:nvPicPr>
        <p:blipFill>
          <a:blip r:embed="rId3"/>
          <a:srcRect/>
          <a:stretch>
            <a:fillRect/>
          </a:stretch>
        </p:blipFill>
        <p:spPr bwMode="auto">
          <a:xfrm>
            <a:off x="6143625" y="2286000"/>
            <a:ext cx="2500313" cy="1755775"/>
          </a:xfrm>
          <a:prstGeom prst="rect">
            <a:avLst/>
          </a:prstGeom>
          <a:noFill/>
          <a:ln w="9525">
            <a:noFill/>
            <a:miter lim="800000"/>
            <a:headEnd/>
            <a:tailEnd/>
          </a:ln>
        </p:spPr>
      </p:pic>
      <p:sp>
        <p:nvSpPr>
          <p:cNvPr id="6" name="TextBox 5"/>
          <p:cNvSpPr txBox="1"/>
          <p:nvPr/>
        </p:nvSpPr>
        <p:spPr>
          <a:xfrm>
            <a:off x="6000750" y="4143375"/>
            <a:ext cx="2928938" cy="415925"/>
          </a:xfrm>
          <a:prstGeom prst="rect">
            <a:avLst/>
          </a:prstGeom>
          <a:noFill/>
        </p:spPr>
        <p:txBody>
          <a:bodyPr>
            <a:spAutoFit/>
          </a:bodyPr>
          <a:lstStyle/>
          <a:p>
            <a:pPr>
              <a:defRPr/>
            </a:pPr>
            <a:r>
              <a:rPr lang="it-IT" sz="1050" i="1" dirty="0">
                <a:cs typeface="+mn-cs"/>
              </a:rPr>
              <a:t>Incontro medico in cui viene usato l’interprete dei segni di Veasit Live!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AutoShape 2" descr="data:image/jpeg;base64,/9j/4AAQSkZJRgABAQAAAQABAAD/2wCEAAkGBxITERUUERQVFRUVFxUbGBcXGRgVHBgVFxgWFxkVGBwaHCggGB4oGxoYIT0iJikrLi4uFx8zODMsNygtLisBCgoKDgwOFhAQGjckHCI3LDc3LCw3NzQrNy0sLTQsLiwrLS41LC0sLDgsLCssNC00LCssLCw3NywsMCw0LCssK//AABEIAKABCAMBIgACEQEDEQH/xAAcAAEAAgIDAQAAAAAAAAAAAAAABQYEBwECAwj/xAA/EAABAwIEAwQHBAgHAQAAAAABAAIDBBEFEiExBkFRBxNhcRQiMlKBkaEjQlOxFRZUYsHR4fAzQ3KCkqLCNP/EABkBAQADAQEAAAAAAAAAAAAAAAABAgMFBP/EACQRAQACAgEEAQUBAAAAAAAAAAABAgMRBBITIUFRFDJSYfAx/9oADAMBAAIRAxEAPwDeKIiAiIgIiICIiAiIgIiICIiAiIgIiICIiAiIgIiICIiAiIgIiICIiAiIgIiICIiAiIgIiICIiAiIgIiICIiAiIgIiICIiAiIgIiICIiAiIgIiICIiAi4WPW10cQvI4NHjz8lWbRWNyMlFXzxQw/4cUr/ABA0T9Ynfs0vyWH1eL5U66rAir/6zW9uCVo62upHD8Xhm/w3XPTY/JXpyMd51E+UxaJZ11yo7HpCKeS0Lp7ggxsIa5zTuGkkC9vFVXgDEHB/dRPkno5I89PI8EvhLHZJKaUnm0kWvruFssvaIuCUHKLgFCUHKIiAiIgIiICIiAiIgIiICIiAiXRAREQEREBERBgYxiIgiLzryA6lRWE4KZD31V673ahp2aPJefFEjTPA15GRpzO+lvyUn+sFN+IPqvBa1L5bdyfFfX7+WW4m3n0k2tAFhoFyor9YqX8VqfrFS/ihenv4vyhfqj5StlDYvgLJPXj+zlGoc3TXxsvT9YqX8Vq5HEFN+IPqs8l8GSNWmETNZefD2JulDmSC0sejh18VKwwtaLNaGgknQW1OpPmqvDVRmva+JwLXtseXrf3ZWsJxcnVWYmd68bKTuHK0z2xxVDalhkmJgkB7uMEjKWAZy4De9xqtzLSnbHV569jPwovq8k/kAvUusPYlNKYKhrnOdEyRojBN8pLbuAJ5baLXvaDislRWVBL3Fsb3MiAcQG5dLttsc3Nd8C4rrKSMx0xDWFxcbxl2p3N+ixOH6Uz1sDDr3kzXO8bHO78lI+icKjc2CIPJc4MaCTuTYXJSqxOGM5ZJY2E8nODT9Sqd2ocWvpGMhpzaaYE5/wAOMaFw8SdAteUXBZloJq+okLRlLmBwzuk/eeSeZ5KBv0PHUai/w6rpLUMbbM5rb7XIF/LqtLdkEDpMQzuLiIYCBck5Q82DRflpsoLj3DXxVsrKib0hx9fObjK1xJay1zawHLog+gavEYYiBLIxhOwc4Nv5XKyGuBAI1B5rQmMcI1HoIxGolzucGXY4EuEZsG+tffUG1lOdltTPNT1lFHM6KzGmGT2u6L8wIA6XANvNBtz0hmbLmbm3y3F7dbLx/ScPed33sfeXtkzDNfpa9183UTJW1LRTuJn7wsZI0m7n3LMwceR13Upxlwa7D3RB72y96HHMAWkPbbNuSTuNUH0M54AudAOq6QTteMzHNcOrSCPotO4nT1eIYPDP3ziKYSiaM3+2ykASEg6kAHQ6G5Xj2N1/d1j4QbMnjuByzs+8B1Id9EG4qqtAD8lnyMaXd2HDMSBoPC+y0lVdpmJhxeckZbqYSza27HE638VH4XBNS4sxpdeZtTle8EnOHnW55gjW3gvbtPp8uI1I98Nd822UjaPG/FEtPhzKiAAPl7sAnUMzi5NudlH9lXFNRVmoZUuDzHkLXABps69wbb6hQnHGKM/Q1FEdZJmxlvgIwC5x8OXxWD2S4g2A18r/AGY4Y3H4FygTHabx3PTzinpHNaWNzSOLcxzO9lgH1PmFsXBpJXU8TpwBKWNLwNg4gXWj+CKI1te6eptkjJnmJ2ve7GHyt/1UpiXG9diFQIcPzRMcTkDdHOaP8x7iPUbzsg3Si0FV8S4pSOlpTUEyBzW3NpC1xtbI4jY35qx9peOYnBK1geYoC1obIy15HgXfc/d8kG2UutaYJxVVzYNPIw56mAlpdYEluh7y3M5b/ELH7J+KaiaaaGoldK3uxI1zrEtsSHC4GoOiDaiLQtZxbX19SGQzGESPLY2NdkAGtsztydEQbAnljqKwG5LHEDodBt4aq0Q4HTt2ib8dVHcSYY0R99GAx8ZB00vY81MYZWiaNr28xqOh5hc7j4orktXJETafO2Va6mYly2giG0bPkFG1dOz0uEZW2ySaWH7qm1E1n/2Qf6JP4L0ZqVisePcL2iGc6hiO7G/ILwkwandvEz5WWeussgaC52gAuT4LWcdNeYhOoUnGqaOnqI+7uGizjztY8vgrZh+JRTC8bg6245jzCg8Fp21Usk8guAQGNOwA5n++ak8UwtpaXxgMkYCWuAtqORtuPBeHj1vXqyU10z6Z13G5j/EqvnTj6u7yvq3+68tHkwW/NfQGFVnfQsktbMAbdDzChpeBMPdUGodA0vLsxuTlL/eLdrro1tFoiY9tY8ovHo/RcCLQLFtOxnlmAB/Nap4TxmOiqmVEzHPbGCLNtcF1mg6789PFfRNXSskY6ORocxwIc06gg8iq9hnAGHwSCSOAFzTduYl+U+AJ0UjWfbAxxrwTcCSBuS/Qe18iQvTiLjOGXC4aOFrg8hjZL6BoZa4HvXK21xBw9T1jAypjDw03adnNPVpGoUZh/AFBFHJGIswlble55LnFu4AJ2+CDX3ZFi8UNS+FzXmWpIDSBo1kYJObnud1WONavv66qfyMmX/ayzT/Fbuw3h2jw+KWSnjDSGOLnm7nENBNi462WkeC6QVVdAyQBzZHOe8H7zdXG/hchBae0fjGCanjpaV2aNuQyPIyizAMrLHc31PlZTfZ9hL6LD6mrmGV8rC4A6FsbGnLfxJJPyVjw3s+w6GQSMgBcDducl4afAHQLH7V6vu8MlF7GQsjH+42/K6DUPA9TFFW08lS7KxhLnO39bKbX8LlSPHnEBxCsYKdrnNaO7hbzkc4gudbkNB8BdZnZfw7DWyVIqGZ442MA1tle4k3BGxsPqtq4BwlR0ZLqeINedC8+s63S52QOGMBFNQspnEE5CHnkXPvm+pWjeEq1tLXRSSEhkT5A4jU5QHN0+NlfMd7T5YK6SJsLDDC/K65Ie7S5cOQ306qm1QdilY70GmbGXEl1jcXP+ZM4aA+AQS/Z5SvrsVfUyDSMulf0zPuI2/AA/RO2OC2INd78I/6my2lwhw5HQ04iYczibyPtYvedz5cgFgcb8FMxDu3d46KSO4DgA4Frt2uB8dUGm4o5qwO1GWipvO0YOjfNxv8AJR0Va5kUrQbMlDM/i1hzAfNb84b4Np6SmfALyd8D3r3bv0ty2AGwVewbsnp4Zg+SV8zGEFkbgANNs5HtW0+SCImwZ1Hw9MTpLUZHSciGuIAafJp+pWH2R19PBLVSTvbGQxmXNp6gLi4N6m+XRbfxChZNE+KVocx7S1wPMFa5j7HohIC6pe6IH2C1uYj3S/8Aja6CgUlbHNiLZ5zkjfUd44u5MBzAH4ABba7TI2VGFPkYQ5rQyVjhzAINx8CVHT9lFJ3zpHyv7j2u5FgABu3NvlWIztFw+eKSmlikipzGWtIsczdgGgatNtkFW4Gx0UsGIE/eijyD3pHZ2AD5i6mex6nZTx1FZO4MiaGRhztB6ty8/MgfBU3B8EfWVJhow7KD7cliY2e/Jl0zfu81vR3CVMaEUTm3iDQOhzDXPf3r6oNV8dcLU8bPTKOaN0EhuYri4c47x2O1/u8kU67sbbmu2rdbxjaT+dvoikS+IcXRVbTHTuBaLF2utuWnS64wTFDA8k6sd7Q6fvBU3GcJfBatpIxli0laNBlPPy6qzYVTvqYmzU7c8btjcaHm09CFwcvdm1c9Nzv+0809W4tDY0M7XNDmkEHYqMrCPS4P9En/AJVXGCVP4bvn/VP0JU/hu/5f1W1+XlvEROOVpyTPpfS8dQqfxJjPenu4z6g9o+8eg8FhfoSp/Dd/y/qukuETNaXPZla0ElxIAAG5KpyOTmy16YpMIte1o1EOMP4gbR3dKQI3kA3NvW6he2KdodJIwsilaC7QucbWvpp4qkUkDsQlM5afRKc2F9nvP9i/TZTIwmnuPsY73005qO59PSMV5nc/GvZvpjUti4FaKkaXkNa1pcSdABvr8FhDjvDf2uL5rnh3DHhkraht2PsMjjmBFjm+B/gvIdn+Gfssf1/mupxp3iruNNqfbCZwnGaepaXU8rJQ02Jab2O9j0WHX8W0MMhjlqI2Pbu0nUX6rKwbBKela5tNE2MON3ZRudrnqsLEeDqCeR0stOxz3WzOI1NuZW6zvh/FtDNIIoqiN73XytB1Nt7dVl4vjVPTNa6olZEHGzS42uegWDhvB9DBK2WGnY2Rt7OA1F97LNxrA6eqa1tTE2QNN25hsdrjpogi5eOMMIIdVRWIN7nS3O6ycHwSgpg6enjijDm3MjbWyb6Hk3msM9n+GHQ0sf1/mrCKSPu+6yt7vLly20y2tlt0sggm8eYaRcVcVvNZUdTRYjC9jXR1EYIDxvZ24v0PNYLez7DBtSx/IqWwXAqala5tNE2MPN3ZRuRoCeqCJixbC6AmnbJDAW2LmDQ3PN3isyg4uoZpGxxVEb3u9loOptrouMS4PoZ5DLNTsfI613Eam2111w/g2ggkbLFTxte32XW1F9LhB4cU0GFtImr2QguIaHP0Lj08V40fFmEQMyxTwRtHJvqj6BTeM4JT1TQypibI1puMw2PUKJPZ/hn7LH9UFhjqmGMSBwLC3NmvpltfNfpZQLePMNO1XF81Ox0kbYxEGgRhuXJbTLa2W3Syr7ez7DBtSx/VBLYRjlPVBxppWShhAdlN7E7XWNiPFdFBIY5qiNjwAS0nUA7X6L3wbAaalDhTRNjDyC7KNyNBdRWNYJhctQPSWQmd4A9Y2c6210GZRcX0MsjY4qmNz3aNaDqT0CzsWxeCmYH1EjY2kgAuNruPIKNoODKCGRskVPG17NWutqD1HipDGMGp6pgZURtkaDcBw2PUdEEW/jnDSDeqitz1UJH2bYW8CZhd3LhmAbIcmU66HkFKt4EwskgU0RItcdL7X1Viho42RiJrGiMNyhgGgbta3RBV8J4mwenjEdPPAxnRvPxJtqp/CMdpqrN6NKyXIRmym9r7XUFV8FYREzNJTwsYOZ0GvIKV4bwijgYXUcbGtlsS5n3rbXPzQMS4qooJDHNURseACWk6gHa6LpivCVFUSd7PAx7yAC4jUgbX6ogweDI7tmuLtJA11B0Nx4qrYlgdVg876rDmmWlfrNT6+rbm3+fLY6LZtNTtjaGsAa0cgvVYcfF2scUVrHTGkDwxxdSVrLwSDN96Nxs5p6EKfVQ4h7OqGqd3mQwy/iRHIb9dFFDs8qx6rMWqQzoWgn53W6y54zjdPSsL6iVsYHU6nyG5WuJ5qvHn5Iw6nw9p9Z59qb++mwv8FPYX2XUbH95UOkqpPemNx8leI4w0ANAAGgAFgB0AQVzG8NjgoRFCwNjjLbAcgDuep8VU3C+nMkAea2fIwEWIuDuFgUuCQRuzsYAeXO3l0XN5XCtmyRaJY3xzads+MaDyXZEXRiNNhERSCIiAiIgIiICIiAiIgIiICp0DqUSVwqsljPHcO9ogtZktz32t4q4rGkoInSNkdGwyN9l5aC4eR3QVOLG58+cytOd87DAGj7IRB9n3vcnQXvoc3z6RVVa4NHpTQX0wqL90NHDL9mBf2DfzVvFBFnc/u2Z3iznZRdzehPMLuKZnut0bl2Hs+75eCCnsxaeVwayRkRlfTguDA4ta+nfIQNrm4FieS8K7HqkNYwSgPb6Q0FseczSwvDGtLb+qDe58fJXdtJGLEMaLWtoNCBYfTRQeOcOOleHxPaz1XNIczMBmN3SMsQQ4/WwQMXpA+OnzytinYbsMtnhz8lnNcNAdCdtlDzY/NI0ZZYqbu45XlwAe2V8Ti0hhNvU0vpr6wVt/RkboWxSgStaAPtAHEkC2Y35rvLh0Lmsa6OMtYQWAtBDSNsotogqrMcndIJDI1lpYovRiNXCQNJff2r6kjS1m/LhW11FGZBKWNMgFg+wzAHkDuiDIREQEREBERAREQEREBERAREQEREBERAREQEREBERAREQEREBERAREQEREBERAREQEREBERAREQEREBERAREQEREBERAREQEREBERAREQEREBERAREQEREBERAREQEREBERAREQEREBERAREQEREBERAREQEREBERAREQEREBERB//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it-IT"/>
          </a:p>
        </p:txBody>
      </p:sp>
      <p:pic>
        <p:nvPicPr>
          <p:cNvPr id="18434" name="Picture 3" descr="C:\Users\fack\Desktop\PowerPoint Scola\asd.jpg"/>
          <p:cNvPicPr>
            <a:picLocks noChangeAspect="1" noChangeArrowheads="1"/>
          </p:cNvPicPr>
          <p:nvPr/>
        </p:nvPicPr>
        <p:blipFill>
          <a:blip r:embed="rId2"/>
          <a:srcRect/>
          <a:stretch>
            <a:fillRect/>
          </a:stretch>
        </p:blipFill>
        <p:spPr bwMode="auto">
          <a:xfrm>
            <a:off x="2928938" y="0"/>
            <a:ext cx="2786062" cy="1524000"/>
          </a:xfrm>
          <a:prstGeom prst="rect">
            <a:avLst/>
          </a:prstGeom>
          <a:noFill/>
          <a:ln w="9525">
            <a:noFill/>
            <a:miter lim="800000"/>
            <a:headEnd/>
            <a:tailEnd/>
          </a:ln>
        </p:spPr>
      </p:pic>
      <p:sp>
        <p:nvSpPr>
          <p:cNvPr id="18435" name="CasellaDiTesto 5"/>
          <p:cNvSpPr txBox="1">
            <a:spLocks noChangeArrowheads="1"/>
          </p:cNvSpPr>
          <p:nvPr/>
        </p:nvSpPr>
        <p:spPr bwMode="auto">
          <a:xfrm>
            <a:off x="539750" y="1412875"/>
            <a:ext cx="7704138" cy="4524315"/>
          </a:xfrm>
          <a:prstGeom prst="rect">
            <a:avLst/>
          </a:prstGeom>
          <a:noFill/>
          <a:ln w="9525">
            <a:noFill/>
            <a:miter lim="800000"/>
            <a:headEnd/>
            <a:tailEnd/>
          </a:ln>
        </p:spPr>
        <p:txBody>
          <a:bodyPr>
            <a:spAutoFit/>
          </a:bodyPr>
          <a:lstStyle/>
          <a:p>
            <a:pPr algn="just"/>
            <a:r>
              <a:rPr lang="it-IT" sz="1600" i="1" dirty="0"/>
              <a:t>Ci sono molti siti di </a:t>
            </a:r>
            <a:r>
              <a:rPr lang="it-IT" sz="1600" i="1" dirty="0" err="1"/>
              <a:t>carpooling</a:t>
            </a:r>
            <a:r>
              <a:rPr lang="it-IT" sz="1600" i="1" dirty="0"/>
              <a:t> (come </a:t>
            </a:r>
            <a:r>
              <a:rPr lang="it-IT" sz="1600" i="1" dirty="0" err="1"/>
              <a:t>blablacar</a:t>
            </a:r>
            <a:r>
              <a:rPr lang="it-IT" sz="1600" i="1" dirty="0"/>
              <a:t>, carpooling.com) quindi la loro idea è di innovare tutto ciò offrendo un sito dove c’è fosse anche dello </a:t>
            </a:r>
            <a:r>
              <a:rPr lang="it-IT" sz="1600" i="1" dirty="0" err="1"/>
              <a:t>sharing</a:t>
            </a:r>
            <a:r>
              <a:rPr lang="it-IT" sz="1600" i="1" dirty="0"/>
              <a:t>. Hanno isolato ed individuato alcuni limiti principali: </a:t>
            </a:r>
          </a:p>
          <a:p>
            <a:pPr algn="just"/>
            <a:endParaRPr lang="it-IT" sz="1600" i="1" dirty="0"/>
          </a:p>
          <a:p>
            <a:pPr algn="just"/>
            <a:r>
              <a:rPr lang="it-IT" sz="1600" i="1" dirty="0" smtClean="0"/>
              <a:t>1)Si crea </a:t>
            </a:r>
            <a:r>
              <a:rPr lang="it-IT" sz="1600" i="1" dirty="0"/>
              <a:t>un gruppo </a:t>
            </a:r>
            <a:r>
              <a:rPr lang="it-IT" sz="1600" i="1" dirty="0" smtClean="0"/>
              <a:t>di </a:t>
            </a:r>
            <a:r>
              <a:rPr lang="it-IT" sz="1600" i="1" dirty="0"/>
              <a:t>utenti con il quale ci si accorda per l’ora, il </a:t>
            </a:r>
            <a:r>
              <a:rPr lang="it-IT" sz="1600" i="1" dirty="0" smtClean="0"/>
              <a:t>giorno e </a:t>
            </a:r>
            <a:r>
              <a:rPr lang="it-IT" sz="1600" i="1" dirty="0"/>
              <a:t>chi </a:t>
            </a:r>
            <a:r>
              <a:rPr lang="it-IT" sz="1600" i="1" dirty="0" smtClean="0"/>
              <a:t>cerca, o offre, </a:t>
            </a:r>
            <a:r>
              <a:rPr lang="it-IT" sz="1600" i="1" dirty="0"/>
              <a:t>un posto in </a:t>
            </a:r>
            <a:r>
              <a:rPr lang="it-IT" sz="1600" i="1" dirty="0" smtClean="0"/>
              <a:t>auto, diminuendo </a:t>
            </a:r>
            <a:r>
              <a:rPr lang="it-IT" sz="1600" i="1" dirty="0"/>
              <a:t>cosi anche il consumo di carburate. </a:t>
            </a:r>
            <a:r>
              <a:rPr lang="it-IT" sz="1600" i="1" dirty="0" smtClean="0"/>
              <a:t>Si aumentano in tal modo le </a:t>
            </a:r>
            <a:r>
              <a:rPr lang="it-IT" sz="1600" i="1" dirty="0"/>
              <a:t>possibilità di trovare la risposta alle proprie esigenze di mobilità. </a:t>
            </a:r>
            <a:r>
              <a:rPr lang="it-IT" sz="1600" i="1" dirty="0" smtClean="0"/>
              <a:t>Così </a:t>
            </a:r>
            <a:r>
              <a:rPr lang="it-IT" sz="1600" i="1" dirty="0"/>
              <a:t>il servizio arriva ad essere efficiente con una massa critica di utenti più limitata rispetto a quella necessaria per un sito di </a:t>
            </a:r>
            <a:r>
              <a:rPr lang="it-IT" sz="1600" i="1" dirty="0" err="1"/>
              <a:t>carpooling</a:t>
            </a:r>
            <a:r>
              <a:rPr lang="it-IT" sz="1600" i="1" dirty="0"/>
              <a:t> generalista.</a:t>
            </a:r>
          </a:p>
          <a:p>
            <a:pPr algn="just"/>
            <a:endParaRPr lang="it-IT" sz="1600" i="1" dirty="0"/>
          </a:p>
          <a:p>
            <a:pPr algn="just"/>
            <a:r>
              <a:rPr lang="it-IT" sz="1600" i="1" dirty="0"/>
              <a:t>2)Un altro limite che frena le persone e l’imbarazzo di dover passare del tempo in auto con una persona sconosciuta per paura di non aver argomenti di conversazione. La partecipazione ad uno stesso evento però presuppone il fatto di aver almeno un </a:t>
            </a:r>
            <a:r>
              <a:rPr lang="it-IT" sz="1600" i="1" dirty="0" smtClean="0"/>
              <a:t>interesse </a:t>
            </a:r>
            <a:r>
              <a:rPr lang="it-IT" sz="1600" i="1" dirty="0"/>
              <a:t>in comune che potrebbe anche essere un modo per aumentare l’entusiasmo e la partecipazione precedente all’evento, di qualunque tipo esse sia. Attraverso una collaborazione più stretta con gli organizzatori degli eventi pensiamo di poter offrire dei servizi aggiuntivi ai fruitori degli eventi: posti macchina dedicati, pass per il backstage, redazione sul costo dei biglietti, ecc..</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5" descr="1504098_625321767524979_1483049231_n"/>
          <p:cNvPicPr>
            <a:picLocks noChangeAspect="1" noChangeArrowheads="1"/>
          </p:cNvPicPr>
          <p:nvPr/>
        </p:nvPicPr>
        <p:blipFill>
          <a:blip r:embed="rId2"/>
          <a:srcRect/>
          <a:stretch>
            <a:fillRect/>
          </a:stretch>
        </p:blipFill>
        <p:spPr bwMode="auto">
          <a:xfrm>
            <a:off x="2555875" y="4005263"/>
            <a:ext cx="3960813" cy="2652712"/>
          </a:xfrm>
          <a:prstGeom prst="rect">
            <a:avLst/>
          </a:prstGeom>
          <a:solidFill>
            <a:srgbClr val="008000"/>
          </a:solidFill>
          <a:ln w="9525">
            <a:noFill/>
            <a:miter lim="800000"/>
            <a:headEnd/>
            <a:tailEnd/>
          </a:ln>
        </p:spPr>
      </p:pic>
      <p:sp>
        <p:nvSpPr>
          <p:cNvPr id="19458" name="Text Box 6"/>
          <p:cNvSpPr txBox="1">
            <a:spLocks noChangeArrowheads="1"/>
          </p:cNvSpPr>
          <p:nvPr/>
        </p:nvSpPr>
        <p:spPr bwMode="auto">
          <a:xfrm>
            <a:off x="611188" y="476250"/>
            <a:ext cx="7416800" cy="3421063"/>
          </a:xfrm>
          <a:prstGeom prst="rect">
            <a:avLst/>
          </a:prstGeom>
          <a:noFill/>
          <a:ln w="9525">
            <a:noFill/>
            <a:miter lim="800000"/>
            <a:headEnd/>
            <a:tailEnd/>
          </a:ln>
        </p:spPr>
        <p:txBody>
          <a:bodyPr>
            <a:spAutoFit/>
          </a:bodyPr>
          <a:lstStyle/>
          <a:p>
            <a:r>
              <a:rPr lang="it-IT" sz="4000" b="1" i="1" dirty="0"/>
              <a:t>      </a:t>
            </a:r>
            <a:r>
              <a:rPr lang="it-IT" sz="4000" b="1" i="1" dirty="0">
                <a:solidFill>
                  <a:srgbClr val="0BE73F"/>
                </a:solidFill>
              </a:rPr>
              <a:t>LA STELLA DEGLI ELFI</a:t>
            </a:r>
          </a:p>
          <a:p>
            <a:endParaRPr lang="it-IT" b="1" i="1" dirty="0">
              <a:solidFill>
                <a:srgbClr val="00CC00"/>
              </a:solidFill>
            </a:endParaRPr>
          </a:p>
          <a:p>
            <a:pPr algn="just"/>
            <a:r>
              <a:rPr lang="it-IT" sz="1600" b="1" i="1" dirty="0"/>
              <a:t>“La Stella degli Elfi” </a:t>
            </a:r>
            <a:r>
              <a:rPr lang="it-IT" sz="1600" i="1" dirty="0"/>
              <a:t>è un </a:t>
            </a:r>
            <a:r>
              <a:rPr lang="it-IT" sz="1600" b="1" i="1" dirty="0"/>
              <a:t>B&amp;B/Camping </a:t>
            </a:r>
            <a:r>
              <a:rPr lang="it-IT" sz="1600" b="1" i="1" dirty="0" smtClean="0"/>
              <a:t>realizzato </a:t>
            </a:r>
            <a:r>
              <a:rPr lang="it-IT" sz="1600" b="1" i="1" dirty="0"/>
              <a:t>sugli alberi ad impatto ambientale zero</a:t>
            </a:r>
            <a:r>
              <a:rPr lang="it-IT" sz="1600" i="1" dirty="0"/>
              <a:t>, </a:t>
            </a:r>
            <a:r>
              <a:rPr lang="it-IT" sz="1600" i="1" dirty="0" smtClean="0"/>
              <a:t>perché </a:t>
            </a:r>
            <a:r>
              <a:rPr lang="it-IT" sz="1600" i="1" dirty="0"/>
              <a:t>costruito con tende speciali. Alcune sono tende sospese agli alberi, dedicate nel progetto a tenda letto per i visitatori; altre provengono dalle steppe mongole e sono dedicate all'area servizi, disabili, relax e prima colazione. </a:t>
            </a:r>
            <a:br>
              <a:rPr lang="it-IT" sz="1600" i="1" dirty="0"/>
            </a:br>
            <a:r>
              <a:rPr lang="it-IT" sz="1600" i="1" dirty="0"/>
              <a:t/>
            </a:r>
            <a:br>
              <a:rPr lang="it-IT" sz="1600" i="1" dirty="0"/>
            </a:br>
            <a:r>
              <a:rPr lang="it-IT" sz="1600" i="1" dirty="0"/>
              <a:t>La novità più interessante del progetto è che</a:t>
            </a:r>
            <a:r>
              <a:rPr lang="it-IT" sz="1600" b="1" i="1" dirty="0"/>
              <a:t> l'intera struttura è energeticamente autosufficiente</a:t>
            </a:r>
            <a:r>
              <a:rPr lang="it-IT" sz="1600" i="1" dirty="0"/>
              <a:t> ed è possibile installarla e rimuoverla senza alcun danno alla location che la ospita.</a:t>
            </a:r>
            <a:br>
              <a:rPr lang="it-IT" sz="1600" i="1" dirty="0"/>
            </a:br>
            <a:endParaRPr lang="it-IT" sz="1600"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692123" y="9502"/>
            <a:ext cx="7772400" cy="928670"/>
          </a:xfrm>
        </p:spPr>
        <p:txBody>
          <a:bodyPr/>
          <a:lstStyle/>
          <a:p>
            <a:pPr algn="ctr" eaLnBrk="1" fontAlgn="auto" hangingPunct="1">
              <a:spcAft>
                <a:spcPts val="0"/>
              </a:spcAft>
              <a:defRPr/>
            </a:pPr>
            <a:r>
              <a:rPr lang="it-IT" sz="2800" b="1" dirty="0" smtClean="0">
                <a:solidFill>
                  <a:schemeClr val="accent6">
                    <a:lumMod val="75000"/>
                  </a:schemeClr>
                </a:solidFill>
                <a:latin typeface="Georgia" pitchFamily="18" charset="0"/>
              </a:rPr>
              <a:t>IL DOLCE FAR NIENTE </a:t>
            </a:r>
            <a:endParaRPr lang="it-IT" sz="2800" b="1" dirty="0" smtClean="0">
              <a:solidFill>
                <a:schemeClr val="accent6">
                  <a:lumMod val="75000"/>
                </a:schemeClr>
              </a:solidFill>
              <a:latin typeface="Pooh" pitchFamily="2" charset="0"/>
            </a:endParaRPr>
          </a:p>
        </p:txBody>
      </p:sp>
      <p:pic>
        <p:nvPicPr>
          <p:cNvPr id="20482" name="Picture 7" descr="gg"/>
          <p:cNvPicPr>
            <a:picLocks noGrp="1" noChangeAspect="1" noChangeArrowheads="1"/>
          </p:cNvPicPr>
          <p:nvPr>
            <p:ph idx="1"/>
          </p:nvPr>
        </p:nvPicPr>
        <p:blipFill>
          <a:blip r:embed="rId2"/>
          <a:srcRect/>
          <a:stretch>
            <a:fillRect/>
          </a:stretch>
        </p:blipFill>
        <p:spPr>
          <a:xfrm>
            <a:off x="6006384" y="4869160"/>
            <a:ext cx="2781003" cy="1852132"/>
          </a:xfrm>
        </p:spPr>
      </p:pic>
      <p:sp>
        <p:nvSpPr>
          <p:cNvPr id="20484" name="Text Box 6"/>
          <p:cNvSpPr txBox="1">
            <a:spLocks noChangeArrowheads="1"/>
          </p:cNvSpPr>
          <p:nvPr/>
        </p:nvSpPr>
        <p:spPr bwMode="auto">
          <a:xfrm>
            <a:off x="4578323" y="906625"/>
            <a:ext cx="4248150" cy="3754874"/>
          </a:xfrm>
          <a:prstGeom prst="rect">
            <a:avLst/>
          </a:prstGeom>
          <a:noFill/>
          <a:ln w="9525">
            <a:noFill/>
            <a:miter lim="800000"/>
            <a:headEnd/>
            <a:tailEnd/>
          </a:ln>
        </p:spPr>
        <p:txBody>
          <a:bodyPr>
            <a:spAutoFit/>
          </a:bodyPr>
          <a:lstStyle/>
          <a:p>
            <a:endParaRPr lang="it-IT" sz="1400" dirty="0"/>
          </a:p>
          <a:p>
            <a:pPr algn="just"/>
            <a:r>
              <a:rPr lang="it-IT" sz="1400" i="1" dirty="0"/>
              <a:t>2. </a:t>
            </a:r>
            <a:r>
              <a:rPr lang="it-IT" sz="1400" b="1" i="1" dirty="0"/>
              <a:t>pasticceria espressa: </a:t>
            </a:r>
            <a:r>
              <a:rPr lang="it-IT" sz="1400" i="1" dirty="0"/>
              <a:t>preparazione da parte del pasticcere di mono porzioni da passeggio farcite espresse, per consentire l’assaggio immediato dei vari prodotti suddivisi per stagione.</a:t>
            </a:r>
          </a:p>
          <a:p>
            <a:pPr algn="just"/>
            <a:r>
              <a:rPr lang="it-IT" sz="1400" i="1" dirty="0"/>
              <a:t>3. </a:t>
            </a:r>
            <a:r>
              <a:rPr lang="it-IT" sz="1400" b="1" i="1" dirty="0"/>
              <a:t>online: </a:t>
            </a:r>
            <a:r>
              <a:rPr lang="it-IT" sz="1400" i="1" dirty="0"/>
              <a:t>sito Internet dove il cliente valuta passo a passo la composizione del suo dolce e lo ordina stabilendo data e ora del ritiro presso il punto vendita, evitando così tempi d’attesa. Il cliente può inoltre farselo recapitare a casa o in ufficio tramite consegne a domicilio</a:t>
            </a:r>
            <a:r>
              <a:rPr lang="it-IT" sz="1400" i="1" dirty="0" smtClean="0"/>
              <a:t>.</a:t>
            </a:r>
          </a:p>
          <a:p>
            <a:pPr algn="just"/>
            <a:r>
              <a:rPr lang="it-IT" sz="1400" i="1" dirty="0" smtClean="0"/>
              <a:t>4.In prospettiva il progetto potrebbe avere un’ espansione commerciale attraverso la creazione di una rete in franchising.</a:t>
            </a:r>
            <a:endParaRPr lang="it-IT" sz="1400" i="1" dirty="0"/>
          </a:p>
          <a:p>
            <a:pPr algn="just"/>
            <a:endParaRPr lang="it-IT" sz="1400" i="1" dirty="0"/>
          </a:p>
          <a:p>
            <a:pPr algn="just"/>
            <a:r>
              <a:rPr lang="it-IT" sz="1400" i="1" dirty="0"/>
              <a:t>MADE FOR LOVE: </a:t>
            </a:r>
            <a:r>
              <a:rPr lang="it-IT" sz="1400" b="1" i="1" dirty="0"/>
              <a:t>una sola regola.</a:t>
            </a:r>
          </a:p>
          <a:p>
            <a:pPr algn="just"/>
            <a:r>
              <a:rPr lang="it-IT" sz="1400" i="1" dirty="0"/>
              <a:t>Perché il nostro obiettivo è rendervi felici!</a:t>
            </a:r>
          </a:p>
        </p:txBody>
      </p:sp>
      <p:sp>
        <p:nvSpPr>
          <p:cNvPr id="20486" name="Text Box 6"/>
          <p:cNvSpPr txBox="1">
            <a:spLocks noChangeArrowheads="1"/>
          </p:cNvSpPr>
          <p:nvPr/>
        </p:nvSpPr>
        <p:spPr bwMode="auto">
          <a:xfrm>
            <a:off x="323850" y="1125538"/>
            <a:ext cx="4176713" cy="6017032"/>
          </a:xfrm>
          <a:prstGeom prst="rect">
            <a:avLst/>
          </a:prstGeom>
          <a:noFill/>
          <a:ln w="9525">
            <a:noFill/>
            <a:miter lim="800000"/>
            <a:headEnd/>
            <a:tailEnd/>
          </a:ln>
          <a:effectLst/>
        </p:spPr>
        <p:txBody>
          <a:bodyPr>
            <a:spAutoFit/>
          </a:bodyPr>
          <a:lstStyle/>
          <a:p>
            <a:pPr algn="just"/>
            <a:r>
              <a:rPr lang="it-IT" sz="1400" b="1" i="1" dirty="0"/>
              <a:t>Il dolce far niente</a:t>
            </a:r>
            <a:r>
              <a:rPr lang="it-IT" sz="1400" i="1" dirty="0"/>
              <a:t> è un nuovo modo di pensare e vivere la pasticceria, un concetto che si distingue per l’unicità del servizio.</a:t>
            </a:r>
          </a:p>
          <a:p>
            <a:pPr algn="just"/>
            <a:endParaRPr lang="it-IT" sz="1400" i="1" u="sng" dirty="0"/>
          </a:p>
          <a:p>
            <a:pPr algn="just"/>
            <a:r>
              <a:rPr lang="it-IT" sz="1400" i="1" u="sng" dirty="0"/>
              <a:t>I principi sono rigorosi:</a:t>
            </a:r>
            <a:endParaRPr lang="it-IT" sz="1400" i="1" dirty="0"/>
          </a:p>
          <a:p>
            <a:pPr algn="just"/>
            <a:r>
              <a:rPr lang="it-IT" sz="1400" b="1" i="1" dirty="0"/>
              <a:t> </a:t>
            </a:r>
            <a:r>
              <a:rPr lang="it-IT" sz="1400" b="1" i="1" dirty="0" err="1"/>
              <a:t>healthy</a:t>
            </a:r>
            <a:r>
              <a:rPr lang="it-IT" sz="1400" b="1" i="1" dirty="0"/>
              <a:t> </a:t>
            </a:r>
            <a:r>
              <a:rPr lang="it-IT" sz="1400" b="1" i="1" dirty="0" err="1"/>
              <a:t>food</a:t>
            </a:r>
            <a:r>
              <a:rPr lang="it-IT" sz="1400" b="1" i="1" dirty="0"/>
              <a:t>: </a:t>
            </a:r>
            <a:r>
              <a:rPr lang="it-IT" sz="1400" i="1" dirty="0"/>
              <a:t>alta qualità degli ingredienti e valori nutritivi equilibrati.</a:t>
            </a:r>
          </a:p>
          <a:p>
            <a:pPr algn="just"/>
            <a:r>
              <a:rPr lang="it-IT" sz="1400" b="1" i="1" dirty="0"/>
              <a:t> </a:t>
            </a:r>
            <a:r>
              <a:rPr lang="it-IT" sz="1400" b="1" i="1" dirty="0" err="1"/>
              <a:t>fresh</a:t>
            </a:r>
            <a:r>
              <a:rPr lang="it-IT" sz="1400" b="1" i="1" dirty="0"/>
              <a:t> </a:t>
            </a:r>
            <a:r>
              <a:rPr lang="it-IT" sz="1400" b="1" i="1" dirty="0" err="1"/>
              <a:t>food</a:t>
            </a:r>
            <a:r>
              <a:rPr lang="it-IT" sz="1400" b="1" i="1" dirty="0"/>
              <a:t>: </a:t>
            </a:r>
            <a:r>
              <a:rPr lang="it-IT" sz="1400" i="1" dirty="0"/>
              <a:t>materie prime selezionate, biologiche e lavorazioni artigianali.</a:t>
            </a:r>
          </a:p>
          <a:p>
            <a:pPr algn="just"/>
            <a:r>
              <a:rPr lang="it-IT" sz="1400" b="1" i="1" dirty="0"/>
              <a:t> </a:t>
            </a:r>
            <a:r>
              <a:rPr lang="it-IT" sz="1400" b="1" i="1" dirty="0" err="1"/>
              <a:t>tailor</a:t>
            </a:r>
            <a:r>
              <a:rPr lang="it-IT" sz="1400" b="1" i="1" dirty="0"/>
              <a:t>-made </a:t>
            </a:r>
            <a:r>
              <a:rPr lang="it-IT" sz="1400" b="1" i="1" dirty="0" err="1"/>
              <a:t>food</a:t>
            </a:r>
            <a:r>
              <a:rPr lang="it-IT" sz="1400" b="1" i="1" dirty="0"/>
              <a:t>:</a:t>
            </a:r>
            <a:r>
              <a:rPr lang="it-IT" sz="1400" i="1" dirty="0"/>
              <a:t> attenzione mirata al gusto e alle esigenze del singolo consumatore.</a:t>
            </a:r>
          </a:p>
          <a:p>
            <a:pPr algn="just"/>
            <a:r>
              <a:rPr lang="it-IT" sz="1400" b="1" i="1" dirty="0"/>
              <a:t> taste &amp; </a:t>
            </a:r>
            <a:r>
              <a:rPr lang="it-IT" sz="1400" b="1" i="1" dirty="0" err="1"/>
              <a:t>fun</a:t>
            </a:r>
            <a:r>
              <a:rPr lang="it-IT" sz="1400" b="1" i="1" dirty="0"/>
              <a:t> </a:t>
            </a:r>
            <a:r>
              <a:rPr lang="it-IT" sz="1400" b="1" i="1" dirty="0" err="1"/>
              <a:t>food</a:t>
            </a:r>
            <a:r>
              <a:rPr lang="it-IT" sz="1400" b="1" i="1" dirty="0"/>
              <a:t>:</a:t>
            </a:r>
            <a:r>
              <a:rPr lang="it-IT" sz="1400" i="1" dirty="0"/>
              <a:t> non trascura la mente e lo spirito, all’insegna della creatività.</a:t>
            </a:r>
          </a:p>
          <a:p>
            <a:pPr algn="just"/>
            <a:r>
              <a:rPr lang="it-IT" sz="1400" b="1" i="1" dirty="0"/>
              <a:t> </a:t>
            </a:r>
            <a:r>
              <a:rPr lang="it-IT" sz="1400" b="1" i="1" dirty="0" err="1"/>
              <a:t>everywhere</a:t>
            </a:r>
            <a:r>
              <a:rPr lang="it-IT" sz="1400" b="1" i="1" dirty="0"/>
              <a:t> </a:t>
            </a:r>
            <a:r>
              <a:rPr lang="it-IT" sz="1400" b="1" i="1" dirty="0" err="1"/>
              <a:t>food</a:t>
            </a:r>
            <a:r>
              <a:rPr lang="it-IT" sz="1400" b="1" i="1" dirty="0"/>
              <a:t>:</a:t>
            </a:r>
            <a:r>
              <a:rPr lang="it-IT" sz="1400" i="1" dirty="0"/>
              <a:t> prodotti da gustare nel locale o a casa propria.</a:t>
            </a:r>
          </a:p>
          <a:p>
            <a:pPr algn="just"/>
            <a:r>
              <a:rPr lang="it-IT" sz="1400" b="1" i="1" dirty="0"/>
              <a:t> </a:t>
            </a:r>
            <a:r>
              <a:rPr lang="it-IT" sz="1400" b="1" i="1" dirty="0" err="1"/>
              <a:t>everytime</a:t>
            </a:r>
            <a:r>
              <a:rPr lang="it-IT" sz="1400" b="1" i="1" dirty="0"/>
              <a:t> </a:t>
            </a:r>
            <a:r>
              <a:rPr lang="it-IT" sz="1400" b="1" i="1" dirty="0" err="1"/>
              <a:t>food</a:t>
            </a:r>
            <a:r>
              <a:rPr lang="it-IT" sz="1400" b="1" i="1" dirty="0"/>
              <a:t>:</a:t>
            </a:r>
            <a:r>
              <a:rPr lang="it-IT" sz="1400" i="1" dirty="0"/>
              <a:t> mini porzioni da passeggio facili da consumare.</a:t>
            </a:r>
          </a:p>
          <a:p>
            <a:pPr algn="just"/>
            <a:endParaRPr lang="it-IT" sz="1400" i="1" dirty="0"/>
          </a:p>
          <a:p>
            <a:pPr algn="just"/>
            <a:r>
              <a:rPr lang="it-IT" sz="1400" i="1" u="sng" dirty="0"/>
              <a:t>Il servizio funziona in tre diverse modalità:</a:t>
            </a:r>
          </a:p>
          <a:p>
            <a:pPr algn="just"/>
            <a:r>
              <a:rPr lang="it-IT" sz="1400" i="1" dirty="0"/>
              <a:t>1. </a:t>
            </a:r>
            <a:r>
              <a:rPr lang="it-IT" sz="1400" b="1" i="1" dirty="0"/>
              <a:t>fai da te: </a:t>
            </a:r>
            <a:r>
              <a:rPr lang="it-IT" sz="1400" i="1" dirty="0"/>
              <a:t>preparazione e vendita al dettaglio di tutte le componenti di un dolce o dessert confezionate, per tipologia e numero di persone. Il cliente sceglie da solo cosa acquistare secondo il proprio piacere e le proprie esigenze nutrizionali. Per accompagnarlo nella preparazione, il cliente trova nel punto vendita </a:t>
            </a:r>
            <a:r>
              <a:rPr lang="it-IT" sz="1400" b="1" i="1" dirty="0" err="1"/>
              <a:t>flyers</a:t>
            </a:r>
            <a:r>
              <a:rPr lang="it-IT" sz="1400" b="1" i="1" dirty="0"/>
              <a:t> </a:t>
            </a:r>
            <a:r>
              <a:rPr lang="it-IT" sz="1400" i="1" dirty="0"/>
              <a:t>ricette illustrate.</a:t>
            </a:r>
            <a:endParaRPr lang="it-IT" sz="1400" dirty="0"/>
          </a:p>
          <a:p>
            <a:pPr algn="just">
              <a:spcBef>
                <a:spcPct val="50000"/>
              </a:spcBef>
            </a:pPr>
            <a:endParaRPr lang="it-IT" sz="14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egnaposto contenuto 2"/>
          <p:cNvSpPr>
            <a:spLocks noGrp="1"/>
          </p:cNvSpPr>
          <p:nvPr>
            <p:ph idx="4294967295"/>
          </p:nvPr>
        </p:nvSpPr>
        <p:spPr>
          <a:xfrm>
            <a:off x="0" y="1557338"/>
            <a:ext cx="9144000" cy="5300662"/>
          </a:xfrm>
        </p:spPr>
        <p:txBody>
          <a:bodyPr/>
          <a:lstStyle/>
          <a:p>
            <a:pPr algn="just" eaLnBrk="1" hangingPunct="1">
              <a:buFont typeface="Wingdings 2" pitchFamily="18" charset="2"/>
              <a:buNone/>
            </a:pPr>
            <a:r>
              <a:rPr lang="it-IT" sz="1800" b="1" i="1" dirty="0" err="1" smtClean="0">
                <a:solidFill>
                  <a:schemeClr val="tx1"/>
                </a:solidFill>
                <a:latin typeface="Arial" charset="0"/>
                <a:cs typeface="Arial" charset="0"/>
              </a:rPr>
              <a:t>Gushmag</a:t>
            </a:r>
            <a:r>
              <a:rPr lang="it-IT" sz="1800" i="1" dirty="0" smtClean="0">
                <a:solidFill>
                  <a:schemeClr val="tx1"/>
                </a:solidFill>
                <a:latin typeface="Arial" charset="0"/>
                <a:cs typeface="Arial" charset="0"/>
              </a:rPr>
              <a:t> si propone come il primo Social Magazine Online, organizzato per Rubriche giornaliere.</a:t>
            </a:r>
          </a:p>
          <a:p>
            <a:pPr algn="just" eaLnBrk="1" hangingPunct="1"/>
            <a:endParaRPr lang="it-IT" sz="1400" i="1" dirty="0" smtClean="0">
              <a:solidFill>
                <a:schemeClr val="tx1"/>
              </a:solidFill>
              <a:latin typeface="Arial" charset="0"/>
              <a:cs typeface="Arial" charset="0"/>
            </a:endParaRPr>
          </a:p>
          <a:p>
            <a:pPr algn="just" eaLnBrk="1" hangingPunct="1"/>
            <a:endParaRPr lang="it-IT" sz="1400" i="1" dirty="0" smtClean="0">
              <a:solidFill>
                <a:schemeClr val="tx1"/>
              </a:solidFill>
              <a:latin typeface="Arial" charset="0"/>
              <a:cs typeface="Arial" charset="0"/>
            </a:endParaRPr>
          </a:p>
          <a:p>
            <a:pPr algn="just" eaLnBrk="1" hangingPunct="1">
              <a:buFont typeface="Wingdings 2" pitchFamily="18" charset="2"/>
              <a:buNone/>
            </a:pPr>
            <a:r>
              <a:rPr lang="it-IT" sz="1800" i="1" dirty="0" smtClean="0">
                <a:solidFill>
                  <a:schemeClr val="tx1"/>
                </a:solidFill>
                <a:latin typeface="Arial" charset="0"/>
                <a:cs typeface="Arial" charset="0"/>
              </a:rPr>
              <a:t>La sua </a:t>
            </a:r>
            <a:r>
              <a:rPr lang="it-IT" sz="1800" i="1" u="sng" dirty="0" smtClean="0">
                <a:solidFill>
                  <a:schemeClr val="tx1"/>
                </a:solidFill>
                <a:latin typeface="Arial" charset="0"/>
                <a:cs typeface="Arial" charset="0"/>
              </a:rPr>
              <a:t>caratteristica</a:t>
            </a:r>
            <a:r>
              <a:rPr lang="it-IT" sz="1800" i="1" dirty="0" smtClean="0">
                <a:solidFill>
                  <a:schemeClr val="tx1"/>
                </a:solidFill>
                <a:latin typeface="Arial" charset="0"/>
                <a:cs typeface="Arial" charset="0"/>
              </a:rPr>
              <a:t> principale è l’originalità e l’indipendenza creativa</a:t>
            </a:r>
            <a:r>
              <a:rPr lang="it-IT" sz="1800" i="1" dirty="0">
                <a:solidFill>
                  <a:schemeClr val="tx1"/>
                </a:solidFill>
                <a:latin typeface="Arial" charset="0"/>
                <a:cs typeface="Arial" charset="0"/>
              </a:rPr>
              <a:t>:</a:t>
            </a:r>
            <a:r>
              <a:rPr lang="it-IT" sz="1800" i="1" dirty="0" smtClean="0">
                <a:solidFill>
                  <a:schemeClr val="tx1"/>
                </a:solidFill>
                <a:latin typeface="Arial" charset="0"/>
                <a:cs typeface="Arial" charset="0"/>
              </a:rPr>
              <a:t> il suo compito è quello di dare luce e risalto al talento dei Blogger che lo utilizzano.  </a:t>
            </a:r>
          </a:p>
          <a:p>
            <a:pPr algn="just" eaLnBrk="1" hangingPunct="1">
              <a:buFont typeface="Wingdings 2" pitchFamily="18" charset="2"/>
              <a:buNone/>
            </a:pPr>
            <a:endParaRPr lang="it-IT" sz="1400" i="1" dirty="0" smtClean="0">
              <a:solidFill>
                <a:schemeClr val="tx1"/>
              </a:solidFill>
              <a:latin typeface="Arial" charset="0"/>
              <a:cs typeface="Arial" charset="0"/>
            </a:endParaRPr>
          </a:p>
          <a:p>
            <a:pPr algn="just" eaLnBrk="1" hangingPunct="1">
              <a:buFont typeface="Wingdings 2" pitchFamily="18" charset="2"/>
              <a:buNone/>
            </a:pPr>
            <a:endParaRPr lang="it-IT" sz="1400" i="1" dirty="0" smtClean="0">
              <a:solidFill>
                <a:schemeClr val="tx1"/>
              </a:solidFill>
              <a:latin typeface="Arial" charset="0"/>
              <a:cs typeface="Arial" charset="0"/>
            </a:endParaRPr>
          </a:p>
          <a:p>
            <a:pPr algn="just" eaLnBrk="1" hangingPunct="1">
              <a:buFont typeface="Wingdings 2" pitchFamily="18" charset="2"/>
              <a:buNone/>
            </a:pPr>
            <a:r>
              <a:rPr lang="it-IT" sz="1800" i="1" dirty="0" err="1" smtClean="0">
                <a:solidFill>
                  <a:schemeClr val="tx1"/>
                </a:solidFill>
                <a:latin typeface="Arial" charset="0"/>
                <a:cs typeface="Arial" charset="0"/>
              </a:rPr>
              <a:t>Gushmag</a:t>
            </a:r>
            <a:r>
              <a:rPr lang="it-IT" sz="1800" i="1" dirty="0" smtClean="0">
                <a:solidFill>
                  <a:schemeClr val="tx1"/>
                </a:solidFill>
                <a:latin typeface="Arial" charset="0"/>
                <a:cs typeface="Arial" charset="0"/>
              </a:rPr>
              <a:t> è </a:t>
            </a:r>
            <a:r>
              <a:rPr lang="it-IT" sz="1800" i="1" u="sng" dirty="0" smtClean="0">
                <a:solidFill>
                  <a:schemeClr val="tx1"/>
                </a:solidFill>
                <a:latin typeface="Arial" charset="0"/>
                <a:cs typeface="Arial" charset="0"/>
              </a:rPr>
              <a:t>composto</a:t>
            </a:r>
            <a:r>
              <a:rPr lang="it-IT" sz="1800" i="1" dirty="0" smtClean="0">
                <a:solidFill>
                  <a:schemeClr val="tx1"/>
                </a:solidFill>
                <a:latin typeface="Arial" charset="0"/>
                <a:cs typeface="Arial" charset="0"/>
              </a:rPr>
              <a:t> da cinque giovani Professionisti della Comunicazione  che, mettendo insieme le proprie competenze hanno concretizzato il progetto </a:t>
            </a:r>
            <a:r>
              <a:rPr lang="it-IT" sz="1800" i="1" dirty="0" err="1" smtClean="0">
                <a:solidFill>
                  <a:schemeClr val="tx1"/>
                </a:solidFill>
                <a:latin typeface="Arial" charset="0"/>
                <a:cs typeface="Arial" charset="0"/>
              </a:rPr>
              <a:t>Gushmag</a:t>
            </a:r>
            <a:r>
              <a:rPr lang="it-IT" sz="1800" i="1" dirty="0" smtClean="0">
                <a:solidFill>
                  <a:schemeClr val="tx1"/>
                </a:solidFill>
                <a:latin typeface="Arial" charset="0"/>
                <a:cs typeface="Arial" charset="0"/>
              </a:rPr>
              <a:t> Plus, con il </a:t>
            </a:r>
            <a:r>
              <a:rPr lang="it-IT" sz="1800" i="1" u="sng" dirty="0" smtClean="0">
                <a:solidFill>
                  <a:schemeClr val="tx1"/>
                </a:solidFill>
                <a:latin typeface="Arial" charset="0"/>
                <a:cs typeface="Arial" charset="0"/>
              </a:rPr>
              <a:t>compito</a:t>
            </a:r>
            <a:r>
              <a:rPr lang="it-IT" sz="1800" i="1" dirty="0" smtClean="0">
                <a:solidFill>
                  <a:schemeClr val="tx1"/>
                </a:solidFill>
                <a:latin typeface="Arial" charset="0"/>
                <a:cs typeface="Arial" charset="0"/>
              </a:rPr>
              <a:t> di soddisfare le esigenze di aziende e agenzie che desiderano  allargare i  propri progetti inserendo uno strumento di comunicazione innovativo.</a:t>
            </a:r>
          </a:p>
          <a:p>
            <a:pPr algn="just" eaLnBrk="1" hangingPunct="1">
              <a:buFont typeface="Wingdings 2" pitchFamily="18" charset="2"/>
              <a:buNone/>
            </a:pPr>
            <a:endParaRPr lang="it-IT" sz="1400" i="1" dirty="0" smtClean="0">
              <a:solidFill>
                <a:schemeClr val="tx1"/>
              </a:solidFill>
              <a:latin typeface="Arial" charset="0"/>
              <a:cs typeface="Arial" charset="0"/>
            </a:endParaRPr>
          </a:p>
          <a:p>
            <a:pPr algn="just" eaLnBrk="1" hangingPunct="1">
              <a:buFont typeface="Wingdings 2" pitchFamily="18" charset="2"/>
              <a:buNone/>
            </a:pPr>
            <a:endParaRPr lang="it-IT" sz="1400" i="1" dirty="0" smtClean="0">
              <a:solidFill>
                <a:schemeClr val="tx1"/>
              </a:solidFill>
              <a:latin typeface="Arial" charset="0"/>
              <a:cs typeface="Arial" charset="0"/>
            </a:endParaRPr>
          </a:p>
          <a:p>
            <a:pPr algn="just" eaLnBrk="1" hangingPunct="1">
              <a:buFont typeface="Wingdings 2" pitchFamily="18" charset="2"/>
              <a:buNone/>
            </a:pPr>
            <a:r>
              <a:rPr lang="it-IT" sz="1800" i="1" dirty="0" smtClean="0">
                <a:solidFill>
                  <a:schemeClr val="tx1"/>
                </a:solidFill>
                <a:latin typeface="Arial" charset="0"/>
                <a:cs typeface="Arial" charset="0"/>
              </a:rPr>
              <a:t>E’ quindi un Nuovo Canale Editoriale Digitale, al servizio di imprese che mette il contenuto al centro, proponendo Piani Editoriali su misura in cui la creatività e la personalizzazione sono fondamentali al fine di produrre Rubriche e Testi Virali ed Emozionali in grado di condividere le qualità delle informazioni sull’azienda o sul prodotto.</a:t>
            </a:r>
            <a:endParaRPr lang="it-IT" dirty="0" smtClean="0">
              <a:solidFill>
                <a:schemeClr val="tx1"/>
              </a:solidFill>
            </a:endParaRPr>
          </a:p>
        </p:txBody>
      </p:sp>
      <p:pic>
        <p:nvPicPr>
          <p:cNvPr id="4" name="Picture 2" descr="C:\Users\Martina\Desktop\logo-gushmag.jpg"/>
          <p:cNvPicPr>
            <a:picLocks noChangeAspect="1" noChangeArrowheads="1"/>
          </p:cNvPicPr>
          <p:nvPr/>
        </p:nvPicPr>
        <p:blipFill>
          <a:blip r:embed="rId2" cstate="print"/>
          <a:srcRect l="105" t="39683" b="26000"/>
          <a:stretch>
            <a:fillRect/>
          </a:stretch>
        </p:blipFill>
        <p:spPr bwMode="auto">
          <a:xfrm>
            <a:off x="1259632" y="0"/>
            <a:ext cx="6597352" cy="1556792"/>
          </a:xfrm>
          <a:prstGeom prst="rect">
            <a:avLst/>
          </a:prstGeom>
          <a:ln>
            <a:noFill/>
          </a:ln>
          <a:effectLst>
            <a:softEdge rad="112500"/>
          </a:effectLst>
        </p:spPr>
      </p:pic>
      <p:cxnSp>
        <p:nvCxnSpPr>
          <p:cNvPr id="6" name="Connettore 2 5"/>
          <p:cNvCxnSpPr/>
          <p:nvPr/>
        </p:nvCxnSpPr>
        <p:spPr>
          <a:xfrm>
            <a:off x="4644008" y="2276872"/>
            <a:ext cx="0" cy="3603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nettore 2 7"/>
          <p:cNvCxnSpPr/>
          <p:nvPr/>
        </p:nvCxnSpPr>
        <p:spPr>
          <a:xfrm>
            <a:off x="4644008" y="3356992"/>
            <a:ext cx="0" cy="3603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a:off x="4644008" y="5013176"/>
            <a:ext cx="0" cy="360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264</TotalTime>
  <Words>1434</Words>
  <Application>Microsoft Office PowerPoint</Application>
  <PresentationFormat>Presentazione su schermo (4:3)</PresentationFormat>
  <Paragraphs>154</Paragraphs>
  <Slides>15</Slides>
  <Notes>0</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15</vt:i4>
      </vt:variant>
    </vt:vector>
  </HeadingPairs>
  <TitlesOfParts>
    <vt:vector size="26" baseType="lpstr">
      <vt:lpstr>Arial</vt:lpstr>
      <vt:lpstr>Brush Script MT</vt:lpstr>
      <vt:lpstr>Calibri</vt:lpstr>
      <vt:lpstr>Franklin Gothic Book</vt:lpstr>
      <vt:lpstr>Franklin Gothic Medium</vt:lpstr>
      <vt:lpstr>Georgia</vt:lpstr>
      <vt:lpstr>Pooh</vt:lpstr>
      <vt:lpstr>Segoe Print</vt:lpstr>
      <vt:lpstr>Wingdings</vt:lpstr>
      <vt:lpstr>Wingdings 2</vt:lpstr>
      <vt:lpstr>Trek</vt:lpstr>
      <vt:lpstr>Presentazione standard di PowerPoint</vt:lpstr>
      <vt:lpstr> Cronologia di bordo: </vt:lpstr>
      <vt:lpstr>Presentazione standard di PowerPoint</vt:lpstr>
      <vt:lpstr>Presentazione standard di PowerPoint</vt:lpstr>
      <vt:lpstr>Presentazione standard di PowerPoint</vt:lpstr>
      <vt:lpstr>Presentazione standard di PowerPoint</vt:lpstr>
      <vt:lpstr>Presentazione standard di PowerPoint</vt:lpstr>
      <vt:lpstr>IL DOLCE FAR NIENTE </vt:lpstr>
      <vt:lpstr>Presentazione standard di PowerPoint</vt:lpstr>
      <vt:lpstr>   StarTempo                                OUR TIME. A BETTER SOCIETY.</vt:lpstr>
      <vt:lpstr>Presentazione standard di PowerPoint</vt:lpstr>
      <vt:lpstr> </vt:lpstr>
      <vt:lpstr>Presentazione standard di PowerPoint</vt:lpstr>
      <vt:lpstr>Presentazione standard di PowerPoint</vt:lpstr>
      <vt:lpstr>Presentazione standard di PowerPoint</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roberto</dc:creator>
  <cp:lastModifiedBy>utente</cp:lastModifiedBy>
  <cp:revision>39</cp:revision>
  <dcterms:created xsi:type="dcterms:W3CDTF">2014-10-19T12:09:51Z</dcterms:created>
  <dcterms:modified xsi:type="dcterms:W3CDTF">2014-10-23T19:38:02Z</dcterms:modified>
</cp:coreProperties>
</file>